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9"/>
    <p:sldId id="257" r:id="rId30"/>
    <p:sldId id="258" r:id="rId31"/>
    <p:sldId id="259" r:id="rId32"/>
    <p:sldId id="260" r:id="rId33"/>
    <p:sldId id="261" r:id="rId34"/>
    <p:sldId id="262" r:id="rId35"/>
    <p:sldId id="263" r:id="rId36"/>
    <p:sldId id="264" r:id="rId37"/>
    <p:sldId id="265" r:id="rId38"/>
    <p:sldId id="266" r:id="rId39"/>
    <p:sldId id="267" r:id="rId40"/>
    <p:sldId id="268" r:id="rId41"/>
    <p:sldId id="269" r:id="rId42"/>
    <p:sldId id="270" r:id="rId43"/>
    <p:sldId id="271" r:id="rId44"/>
    <p:sldId id="272" r:id="rId45"/>
    <p:sldId id="273" r:id="rId46"/>
    <p:sldId id="274" r:id="rId47"/>
  </p:sldIdLst>
  <p:sldSz cx="18288000" cy="10287000"/>
  <p:notesSz cx="6858000" cy="9144000"/>
  <p:embeddedFontLst>
    <p:embeddedFont>
      <p:font typeface="Libre Baskerville" charset="1" panose="02000000000000000000"/>
      <p:regular r:id="rId6"/>
    </p:embeddedFont>
    <p:embeddedFont>
      <p:font typeface="Libre Baskerville Bold" charset="1" panose="02000000000000000000"/>
      <p:regular r:id="rId7"/>
    </p:embeddedFont>
    <p:embeddedFont>
      <p:font typeface="Libre Baskerville Italics" charset="1" panose="02000000000000000000"/>
      <p:regular r:id="rId8"/>
    </p:embeddedFont>
    <p:embeddedFont>
      <p:font typeface="Arimo" charset="1" panose="020B0604020202020204"/>
      <p:regular r:id="rId9"/>
    </p:embeddedFont>
    <p:embeddedFont>
      <p:font typeface="Arimo Bold" charset="1" panose="020B0704020202020204"/>
      <p:regular r:id="rId10"/>
    </p:embeddedFont>
    <p:embeddedFont>
      <p:font typeface="Arimo Italics" charset="1" panose="020B0604020202090204"/>
      <p:regular r:id="rId11"/>
    </p:embeddedFont>
    <p:embeddedFont>
      <p:font typeface="Arimo Bold Italics" charset="1" panose="020B0704020202090204"/>
      <p:regular r:id="rId12"/>
    </p:embeddedFont>
    <p:embeddedFont>
      <p:font typeface="Open Sans Extra Bold" charset="1" panose="020B0906030804020204"/>
      <p:regular r:id="rId13"/>
    </p:embeddedFont>
    <p:embeddedFont>
      <p:font typeface="Open Sans Extra Bold Italics" charset="1" panose="020B0906030804020204"/>
      <p:regular r:id="rId14"/>
    </p:embeddedFont>
    <p:embeddedFont>
      <p:font typeface="Arapey" charset="1" panose="02000000000000000000"/>
      <p:regular r:id="rId15"/>
    </p:embeddedFont>
    <p:embeddedFont>
      <p:font typeface="Arapey Bold" charset="1" panose="02000000000000000000"/>
      <p:regular r:id="rId16"/>
    </p:embeddedFont>
    <p:embeddedFont>
      <p:font typeface="Arapey Italics" charset="1" panose="02000000000000000000"/>
      <p:regular r:id="rId17"/>
    </p:embeddedFont>
    <p:embeddedFont>
      <p:font typeface="Arapey Bold Italics" charset="1" panose="02000000000000000000"/>
      <p:regular r:id="rId18"/>
    </p:embeddedFont>
    <p:embeddedFont>
      <p:font typeface="Comic Sans" charset="1" panose="03000702030302020204"/>
      <p:regular r:id="rId19"/>
    </p:embeddedFont>
    <p:embeddedFont>
      <p:font typeface="Comic Sans Bold" charset="1" panose="03000902030302020204"/>
      <p:regular r:id="rId20"/>
    </p:embeddedFont>
    <p:embeddedFont>
      <p:font typeface="Comic Sans Italics" charset="1" panose="03000702030302060204"/>
      <p:regular r:id="rId21"/>
    </p:embeddedFont>
    <p:embeddedFont>
      <p:font typeface="Comic Sans Bold Italics" charset="1" panose="03000902030302060204"/>
      <p:regular r:id="rId22"/>
    </p:embeddedFont>
    <p:embeddedFont>
      <p:font typeface="Now" charset="1" panose="00000500000000000000"/>
      <p:regular r:id="rId23"/>
    </p:embeddedFont>
    <p:embeddedFont>
      <p:font typeface="Now Bold" charset="1" panose="00000800000000000000"/>
      <p:regular r:id="rId24"/>
    </p:embeddedFont>
    <p:embeddedFont>
      <p:font typeface="Now Thin" charset="1" panose="00000300000000000000"/>
      <p:regular r:id="rId25"/>
    </p:embeddedFont>
    <p:embeddedFont>
      <p:font typeface="Now Light" charset="1" panose="00000400000000000000"/>
      <p:regular r:id="rId26"/>
    </p:embeddedFont>
    <p:embeddedFont>
      <p:font typeface="Now Medium" charset="1" panose="00000600000000000000"/>
      <p:regular r:id="rId27"/>
    </p:embeddedFont>
    <p:embeddedFont>
      <p:font typeface="Now Heavy" charset="1" panose="00000A0000000000000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slides/slide1.xml" Type="http://schemas.openxmlformats.org/officeDocument/2006/relationships/slide"/><Relationship Id="rId3" Target="viewProps.xml" Type="http://schemas.openxmlformats.org/officeDocument/2006/relationships/viewProps"/><Relationship Id="rId30" Target="slides/slide2.xml" Type="http://schemas.openxmlformats.org/officeDocument/2006/relationships/slide"/><Relationship Id="rId31" Target="slides/slide3.xml" Type="http://schemas.openxmlformats.org/officeDocument/2006/relationships/slide"/><Relationship Id="rId32" Target="slides/slide4.xml" Type="http://schemas.openxmlformats.org/officeDocument/2006/relationships/slide"/><Relationship Id="rId33" Target="slides/slide5.xml" Type="http://schemas.openxmlformats.org/officeDocument/2006/relationships/slide"/><Relationship Id="rId34" Target="slides/slide6.xml" Type="http://schemas.openxmlformats.org/officeDocument/2006/relationships/slide"/><Relationship Id="rId35" Target="slides/slide7.xml" Type="http://schemas.openxmlformats.org/officeDocument/2006/relationships/slide"/><Relationship Id="rId36" Target="slides/slide8.xml" Type="http://schemas.openxmlformats.org/officeDocument/2006/relationships/slide"/><Relationship Id="rId37" Target="slides/slide9.xml" Type="http://schemas.openxmlformats.org/officeDocument/2006/relationships/slide"/><Relationship Id="rId38" Target="slides/slide10.xml" Type="http://schemas.openxmlformats.org/officeDocument/2006/relationships/slide"/><Relationship Id="rId39" Target="slides/slide11.xml" Type="http://schemas.openxmlformats.org/officeDocument/2006/relationships/slide"/><Relationship Id="rId4" Target="theme/theme1.xml" Type="http://schemas.openxmlformats.org/officeDocument/2006/relationships/theme"/><Relationship Id="rId40" Target="slides/slide12.xml" Type="http://schemas.openxmlformats.org/officeDocument/2006/relationships/slide"/><Relationship Id="rId41" Target="slides/slide13.xml" Type="http://schemas.openxmlformats.org/officeDocument/2006/relationships/slide"/><Relationship Id="rId42" Target="slides/slide14.xml" Type="http://schemas.openxmlformats.org/officeDocument/2006/relationships/slide"/><Relationship Id="rId43" Target="slides/slide15.xml" Type="http://schemas.openxmlformats.org/officeDocument/2006/relationships/slide"/><Relationship Id="rId44" Target="slides/slide16.xml" Type="http://schemas.openxmlformats.org/officeDocument/2006/relationships/slide"/><Relationship Id="rId45" Target="slides/slide17.xml" Type="http://schemas.openxmlformats.org/officeDocument/2006/relationships/slide"/><Relationship Id="rId46" Target="slides/slide18.xml" Type="http://schemas.openxmlformats.org/officeDocument/2006/relationships/slide"/><Relationship Id="rId47" Target="slides/slide19.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18.png" Type="http://schemas.openxmlformats.org/officeDocument/2006/relationships/image"/><Relationship Id="rId4" Target="../media/image19.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0.png" Type="http://schemas.openxmlformats.org/officeDocument/2006/relationships/image"/><Relationship Id="rId4" Target="../media/image21.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2.png" Type="http://schemas.openxmlformats.org/officeDocument/2006/relationships/image"/><Relationship Id="rId4" Target="../media/image2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4.png" Type="http://schemas.openxmlformats.org/officeDocument/2006/relationships/image"/><Relationship Id="rId4" Target="../media/image25.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6.png" Type="http://schemas.openxmlformats.org/officeDocument/2006/relationships/image"/><Relationship Id="rId4" Target="../media/image27.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8.png" Type="http://schemas.openxmlformats.org/officeDocument/2006/relationships/image"/><Relationship Id="rId4" Target="../media/image29.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30.png" Type="http://schemas.openxmlformats.org/officeDocument/2006/relationships/image"/><Relationship Id="rId4" Target="../media/image31.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32.png" Type="http://schemas.openxmlformats.org/officeDocument/2006/relationships/image"/><Relationship Id="rId4" Target="../media/image33.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34.png" Type="http://schemas.openxmlformats.org/officeDocument/2006/relationships/image"/><Relationship Id="rId4" Target="../media/image35.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8.png" Type="http://schemas.openxmlformats.org/officeDocument/2006/relationships/image"/><Relationship Id="rId4"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10.png" Type="http://schemas.openxmlformats.org/officeDocument/2006/relationships/image"/><Relationship Id="rId4" Target="../media/image1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14.png" Type="http://schemas.openxmlformats.org/officeDocument/2006/relationships/image"/><Relationship Id="rId4" Target="../media/image1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16.png" Type="http://schemas.openxmlformats.org/officeDocument/2006/relationships/image"/><Relationship Id="rId4" Target="../media/image1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6B4931"/>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2004285"/>
            <a:ext cx="6879917" cy="6278431"/>
          </a:xfrm>
          <a:custGeom>
            <a:avLst/>
            <a:gdLst/>
            <a:ahLst/>
            <a:cxnLst/>
            <a:rect r="r" b="b" t="t" l="l"/>
            <a:pathLst>
              <a:path h="6278431" w="6879917">
                <a:moveTo>
                  <a:pt x="0" y="0"/>
                </a:moveTo>
                <a:lnTo>
                  <a:pt x="6879917" y="0"/>
                </a:lnTo>
                <a:lnTo>
                  <a:pt x="6879917" y="6278430"/>
                </a:lnTo>
                <a:lnTo>
                  <a:pt x="0" y="6278430"/>
                </a:lnTo>
                <a:lnTo>
                  <a:pt x="0" y="0"/>
                </a:lnTo>
                <a:close/>
              </a:path>
            </a:pathLst>
          </a:custGeom>
          <a:blipFill>
            <a:blip r:embed="rId2"/>
            <a:stretch>
              <a:fillRect l="-42668" t="0" r="-12994" b="0"/>
            </a:stretch>
          </a:blipFill>
        </p:spPr>
      </p:sp>
      <p:grpSp>
        <p:nvGrpSpPr>
          <p:cNvPr name="Group 3" id="3"/>
          <p:cNvGrpSpPr/>
          <p:nvPr/>
        </p:nvGrpSpPr>
        <p:grpSpPr>
          <a:xfrm rot="0">
            <a:off x="5707168" y="0"/>
            <a:ext cx="13763944" cy="11308819"/>
            <a:chOff x="0" y="0"/>
            <a:chExt cx="3625072" cy="2978454"/>
          </a:xfrm>
        </p:grpSpPr>
        <p:sp>
          <p:nvSpPr>
            <p:cNvPr name="Freeform 4" id="4"/>
            <p:cNvSpPr/>
            <p:nvPr/>
          </p:nvSpPr>
          <p:spPr>
            <a:xfrm flipH="false" flipV="false" rot="0">
              <a:off x="0" y="0"/>
              <a:ext cx="3625072" cy="2978454"/>
            </a:xfrm>
            <a:custGeom>
              <a:avLst/>
              <a:gdLst/>
              <a:ahLst/>
              <a:cxnLst/>
              <a:rect r="r" b="b" t="t" l="l"/>
              <a:pathLst>
                <a:path h="2978454" w="3625072">
                  <a:moveTo>
                    <a:pt x="0" y="0"/>
                  </a:moveTo>
                  <a:lnTo>
                    <a:pt x="3625072" y="0"/>
                  </a:lnTo>
                  <a:lnTo>
                    <a:pt x="3625072" y="2978454"/>
                  </a:lnTo>
                  <a:lnTo>
                    <a:pt x="0" y="2978454"/>
                  </a:lnTo>
                  <a:close/>
                </a:path>
              </a:pathLst>
            </a:custGeom>
            <a:solidFill>
              <a:srgbClr val="E8DAC0"/>
            </a:solidFill>
          </p:spPr>
        </p:sp>
        <p:sp>
          <p:nvSpPr>
            <p:cNvPr name="TextBox 5" id="5"/>
            <p:cNvSpPr txBox="true"/>
            <p:nvPr/>
          </p:nvSpPr>
          <p:spPr>
            <a:xfrm>
              <a:off x="0" y="-38100"/>
              <a:ext cx="3625072" cy="3016554"/>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11954822" y="2004285"/>
            <a:ext cx="8376306" cy="6278431"/>
          </a:xfrm>
          <a:custGeom>
            <a:avLst/>
            <a:gdLst/>
            <a:ahLst/>
            <a:cxnLst/>
            <a:rect r="r" b="b" t="t" l="l"/>
            <a:pathLst>
              <a:path h="6278431" w="8376306">
                <a:moveTo>
                  <a:pt x="0" y="0"/>
                </a:moveTo>
                <a:lnTo>
                  <a:pt x="8376307" y="0"/>
                </a:lnTo>
                <a:lnTo>
                  <a:pt x="8376307" y="6278430"/>
                </a:lnTo>
                <a:lnTo>
                  <a:pt x="0" y="6278430"/>
                </a:lnTo>
                <a:lnTo>
                  <a:pt x="0" y="0"/>
                </a:lnTo>
                <a:close/>
              </a:path>
            </a:pathLst>
          </a:custGeom>
          <a:blipFill>
            <a:blip r:embed="rId3"/>
            <a:stretch>
              <a:fillRect l="-38858" t="-39709" r="-48396" b="-27048"/>
            </a:stretch>
          </a:blipFill>
        </p:spPr>
      </p:sp>
      <p:sp>
        <p:nvSpPr>
          <p:cNvPr name="Freeform 7" id="7"/>
          <p:cNvSpPr/>
          <p:nvPr/>
        </p:nvSpPr>
        <p:spPr>
          <a:xfrm flipH="false" flipV="false" rot="0">
            <a:off x="107464" y="107464"/>
            <a:ext cx="1842472" cy="1842472"/>
          </a:xfrm>
          <a:custGeom>
            <a:avLst/>
            <a:gdLst/>
            <a:ahLst/>
            <a:cxnLst/>
            <a:rect r="r" b="b" t="t" l="l"/>
            <a:pathLst>
              <a:path h="1842472" w="1842472">
                <a:moveTo>
                  <a:pt x="0" y="0"/>
                </a:moveTo>
                <a:lnTo>
                  <a:pt x="1842472" y="0"/>
                </a:lnTo>
                <a:lnTo>
                  <a:pt x="1842472" y="1842472"/>
                </a:lnTo>
                <a:lnTo>
                  <a:pt x="0" y="1842472"/>
                </a:lnTo>
                <a:lnTo>
                  <a:pt x="0" y="0"/>
                </a:lnTo>
                <a:close/>
              </a:path>
            </a:pathLst>
          </a:custGeom>
          <a:blipFill>
            <a:blip r:embed="rId4"/>
            <a:stretch>
              <a:fillRect l="0" t="0" r="0" b="0"/>
            </a:stretch>
          </a:blipFill>
        </p:spPr>
      </p:sp>
      <p:sp>
        <p:nvSpPr>
          <p:cNvPr name="TextBox 8" id="8"/>
          <p:cNvSpPr txBox="true"/>
          <p:nvPr/>
        </p:nvSpPr>
        <p:spPr>
          <a:xfrm rot="0">
            <a:off x="5794669" y="3213066"/>
            <a:ext cx="6794471" cy="3204271"/>
          </a:xfrm>
          <a:prstGeom prst="rect">
            <a:avLst/>
          </a:prstGeom>
        </p:spPr>
        <p:txBody>
          <a:bodyPr anchor="t" rtlCol="false" tIns="0" lIns="0" bIns="0" rIns="0">
            <a:spAutoFit/>
          </a:bodyPr>
          <a:lstStyle/>
          <a:p>
            <a:pPr>
              <a:lnSpc>
                <a:spcPts val="8355"/>
              </a:lnSpc>
            </a:pPr>
            <a:r>
              <a:rPr lang="en-US" sz="7736">
                <a:solidFill>
                  <a:srgbClr val="6B4931"/>
                </a:solidFill>
                <a:latin typeface="Libre Baskerville Bold"/>
              </a:rPr>
              <a:t>Hotel</a:t>
            </a:r>
          </a:p>
          <a:p>
            <a:pPr>
              <a:lnSpc>
                <a:spcPts val="8355"/>
              </a:lnSpc>
            </a:pPr>
            <a:r>
              <a:rPr lang="en-US" sz="7736">
                <a:solidFill>
                  <a:srgbClr val="6B4931"/>
                </a:solidFill>
                <a:latin typeface="Libre Baskerville Bold"/>
              </a:rPr>
              <a:t>Reservation</a:t>
            </a:r>
          </a:p>
          <a:p>
            <a:pPr>
              <a:lnSpc>
                <a:spcPts val="8355"/>
              </a:lnSpc>
            </a:pPr>
            <a:r>
              <a:rPr lang="en-US" sz="7736">
                <a:solidFill>
                  <a:srgbClr val="6B4931"/>
                </a:solidFill>
                <a:latin typeface="Libre Baskerville Bold"/>
              </a:rPr>
              <a:t>Analysis </a:t>
            </a:r>
          </a:p>
        </p:txBody>
      </p:sp>
      <p:sp>
        <p:nvSpPr>
          <p:cNvPr name="TextBox 9" id="9"/>
          <p:cNvSpPr txBox="true"/>
          <p:nvPr/>
        </p:nvSpPr>
        <p:spPr>
          <a:xfrm rot="0">
            <a:off x="5794669" y="6413542"/>
            <a:ext cx="4716481" cy="596900"/>
          </a:xfrm>
          <a:prstGeom prst="rect">
            <a:avLst/>
          </a:prstGeom>
        </p:spPr>
        <p:txBody>
          <a:bodyPr anchor="t" rtlCol="false" tIns="0" lIns="0" bIns="0" rIns="0">
            <a:spAutoFit/>
          </a:bodyPr>
          <a:lstStyle/>
          <a:p>
            <a:pPr algn="just">
              <a:lnSpc>
                <a:spcPts val="4899"/>
              </a:lnSpc>
            </a:pPr>
            <a:r>
              <a:rPr lang="en-US" sz="3499">
                <a:solidFill>
                  <a:srgbClr val="6B4931"/>
                </a:solidFill>
                <a:latin typeface="Now"/>
              </a:rPr>
              <a:t>using SQL</a:t>
            </a:r>
          </a:p>
        </p:txBody>
      </p:sp>
      <p:sp>
        <p:nvSpPr>
          <p:cNvPr name="TextBox 10" id="10"/>
          <p:cNvSpPr txBox="true"/>
          <p:nvPr/>
        </p:nvSpPr>
        <p:spPr>
          <a:xfrm rot="0">
            <a:off x="11340304" y="8521679"/>
            <a:ext cx="6890546" cy="365759"/>
          </a:xfrm>
          <a:prstGeom prst="rect">
            <a:avLst/>
          </a:prstGeom>
        </p:spPr>
        <p:txBody>
          <a:bodyPr anchor="t" rtlCol="false" tIns="0" lIns="0" bIns="0" rIns="0">
            <a:spAutoFit/>
          </a:bodyPr>
          <a:lstStyle/>
          <a:p>
            <a:pPr algn="r">
              <a:lnSpc>
                <a:spcPts val="2940"/>
              </a:lnSpc>
            </a:pPr>
            <a:r>
              <a:rPr lang="en-US" sz="2100">
                <a:solidFill>
                  <a:srgbClr val="6B4931"/>
                </a:solidFill>
                <a:latin typeface="Arimo"/>
              </a:rPr>
              <a:t>@SATYA NAGA VENKATA SAI KRISHNA TUMMIDI</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8DAC0"/>
        </a:solidFill>
      </p:bgPr>
    </p:bg>
    <p:spTree>
      <p:nvGrpSpPr>
        <p:cNvPr id="1" name=""/>
        <p:cNvGrpSpPr/>
        <p:nvPr/>
      </p:nvGrpSpPr>
      <p:grpSpPr>
        <a:xfrm>
          <a:off x="0" y="0"/>
          <a:ext cx="0" cy="0"/>
          <a:chOff x="0" y="0"/>
          <a:chExt cx="0" cy="0"/>
        </a:xfrm>
      </p:grpSpPr>
      <p:sp>
        <p:nvSpPr>
          <p:cNvPr name="Freeform 2" id="2"/>
          <p:cNvSpPr/>
          <p:nvPr/>
        </p:nvSpPr>
        <p:spPr>
          <a:xfrm flipH="false" flipV="false" rot="0">
            <a:off x="9594721" y="0"/>
            <a:ext cx="14931505" cy="10681804"/>
          </a:xfrm>
          <a:custGeom>
            <a:avLst/>
            <a:gdLst/>
            <a:ahLst/>
            <a:cxnLst/>
            <a:rect r="r" b="b" t="t" l="l"/>
            <a:pathLst>
              <a:path h="10681804" w="14931505">
                <a:moveTo>
                  <a:pt x="0" y="0"/>
                </a:moveTo>
                <a:lnTo>
                  <a:pt x="14931505" y="0"/>
                </a:lnTo>
                <a:lnTo>
                  <a:pt x="14931505" y="10681804"/>
                </a:lnTo>
                <a:lnTo>
                  <a:pt x="0" y="10681804"/>
                </a:lnTo>
                <a:lnTo>
                  <a:pt x="0" y="0"/>
                </a:lnTo>
                <a:close/>
              </a:path>
            </a:pathLst>
          </a:custGeom>
          <a:blipFill>
            <a:blip r:embed="rId2">
              <a:alphaModFix amt="24000"/>
            </a:blip>
            <a:stretch>
              <a:fillRect l="-7375" t="0" r="0" b="0"/>
            </a:stretch>
          </a:blipFill>
        </p:spPr>
      </p:sp>
      <p:sp>
        <p:nvSpPr>
          <p:cNvPr name="Freeform 3" id="3"/>
          <p:cNvSpPr/>
          <p:nvPr/>
        </p:nvSpPr>
        <p:spPr>
          <a:xfrm flipH="false" flipV="false" rot="0">
            <a:off x="544700" y="2990754"/>
            <a:ext cx="11449314" cy="2348004"/>
          </a:xfrm>
          <a:custGeom>
            <a:avLst/>
            <a:gdLst/>
            <a:ahLst/>
            <a:cxnLst/>
            <a:rect r="r" b="b" t="t" l="l"/>
            <a:pathLst>
              <a:path h="2348004" w="11449314">
                <a:moveTo>
                  <a:pt x="0" y="0"/>
                </a:moveTo>
                <a:lnTo>
                  <a:pt x="11449314" y="0"/>
                </a:lnTo>
                <a:lnTo>
                  <a:pt x="11449314" y="2348004"/>
                </a:lnTo>
                <a:lnTo>
                  <a:pt x="0" y="2348004"/>
                </a:lnTo>
                <a:lnTo>
                  <a:pt x="0" y="0"/>
                </a:lnTo>
                <a:close/>
              </a:path>
            </a:pathLst>
          </a:custGeom>
          <a:blipFill>
            <a:blip r:embed="rId3"/>
            <a:stretch>
              <a:fillRect l="0" t="0" r="0" b="0"/>
            </a:stretch>
          </a:blipFill>
          <a:ln w="9525" cap="sq">
            <a:solidFill>
              <a:srgbClr val="6B4931"/>
            </a:solidFill>
            <a:prstDash val="solid"/>
            <a:miter/>
          </a:ln>
        </p:spPr>
      </p:sp>
      <p:sp>
        <p:nvSpPr>
          <p:cNvPr name="Freeform 4" id="4"/>
          <p:cNvSpPr/>
          <p:nvPr/>
        </p:nvSpPr>
        <p:spPr>
          <a:xfrm flipH="false" flipV="false" rot="0">
            <a:off x="544700" y="6188865"/>
            <a:ext cx="10071706" cy="2134764"/>
          </a:xfrm>
          <a:custGeom>
            <a:avLst/>
            <a:gdLst/>
            <a:ahLst/>
            <a:cxnLst/>
            <a:rect r="r" b="b" t="t" l="l"/>
            <a:pathLst>
              <a:path h="2134764" w="10071706">
                <a:moveTo>
                  <a:pt x="0" y="0"/>
                </a:moveTo>
                <a:lnTo>
                  <a:pt x="10071705" y="0"/>
                </a:lnTo>
                <a:lnTo>
                  <a:pt x="10071705" y="2134764"/>
                </a:lnTo>
                <a:lnTo>
                  <a:pt x="0" y="2134764"/>
                </a:lnTo>
                <a:lnTo>
                  <a:pt x="0" y="0"/>
                </a:lnTo>
                <a:close/>
              </a:path>
            </a:pathLst>
          </a:custGeom>
          <a:blipFill>
            <a:blip r:embed="rId4"/>
            <a:stretch>
              <a:fillRect l="0" t="0" r="0" b="0"/>
            </a:stretch>
          </a:blipFill>
          <a:ln w="9525" cap="sq">
            <a:solidFill>
              <a:srgbClr val="6B4931"/>
            </a:solidFill>
            <a:prstDash val="solid"/>
            <a:miter/>
          </a:ln>
        </p:spPr>
      </p:sp>
      <p:sp>
        <p:nvSpPr>
          <p:cNvPr name="TextBox 5" id="5"/>
          <p:cNvSpPr txBox="true"/>
          <p:nvPr/>
        </p:nvSpPr>
        <p:spPr>
          <a:xfrm rot="0">
            <a:off x="544700" y="942975"/>
            <a:ext cx="17198600" cy="746951"/>
          </a:xfrm>
          <a:prstGeom prst="rect">
            <a:avLst/>
          </a:prstGeom>
        </p:spPr>
        <p:txBody>
          <a:bodyPr anchor="t" rtlCol="false" tIns="0" lIns="0" bIns="0" rIns="0">
            <a:spAutoFit/>
          </a:bodyPr>
          <a:lstStyle/>
          <a:p>
            <a:pPr>
              <a:lnSpc>
                <a:spcPts val="6079"/>
              </a:lnSpc>
            </a:pPr>
            <a:r>
              <a:rPr lang="en-US" sz="4342">
                <a:solidFill>
                  <a:srgbClr val="000000"/>
                </a:solidFill>
                <a:latin typeface="Comic Sans Bold"/>
              </a:rPr>
              <a:t>7. What is the highest and lowest lead time for reservations?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8DAC0"/>
        </a:solidFill>
      </p:bgPr>
    </p:bg>
    <p:spTree>
      <p:nvGrpSpPr>
        <p:cNvPr id="1" name=""/>
        <p:cNvGrpSpPr/>
        <p:nvPr/>
      </p:nvGrpSpPr>
      <p:grpSpPr>
        <a:xfrm>
          <a:off x="0" y="0"/>
          <a:ext cx="0" cy="0"/>
          <a:chOff x="0" y="0"/>
          <a:chExt cx="0" cy="0"/>
        </a:xfrm>
      </p:grpSpPr>
      <p:sp>
        <p:nvSpPr>
          <p:cNvPr name="Freeform 2" id="2"/>
          <p:cNvSpPr/>
          <p:nvPr/>
        </p:nvSpPr>
        <p:spPr>
          <a:xfrm flipH="false" flipV="false" rot="0">
            <a:off x="9594721" y="0"/>
            <a:ext cx="14931505" cy="10681804"/>
          </a:xfrm>
          <a:custGeom>
            <a:avLst/>
            <a:gdLst/>
            <a:ahLst/>
            <a:cxnLst/>
            <a:rect r="r" b="b" t="t" l="l"/>
            <a:pathLst>
              <a:path h="10681804" w="14931505">
                <a:moveTo>
                  <a:pt x="0" y="0"/>
                </a:moveTo>
                <a:lnTo>
                  <a:pt x="14931505" y="0"/>
                </a:lnTo>
                <a:lnTo>
                  <a:pt x="14931505" y="10681804"/>
                </a:lnTo>
                <a:lnTo>
                  <a:pt x="0" y="10681804"/>
                </a:lnTo>
                <a:lnTo>
                  <a:pt x="0" y="0"/>
                </a:lnTo>
                <a:close/>
              </a:path>
            </a:pathLst>
          </a:custGeom>
          <a:blipFill>
            <a:blip r:embed="rId2">
              <a:alphaModFix amt="24000"/>
            </a:blip>
            <a:stretch>
              <a:fillRect l="-7375" t="0" r="0" b="0"/>
            </a:stretch>
          </a:blipFill>
        </p:spPr>
      </p:sp>
      <p:sp>
        <p:nvSpPr>
          <p:cNvPr name="Freeform 3" id="3"/>
          <p:cNvSpPr/>
          <p:nvPr/>
        </p:nvSpPr>
        <p:spPr>
          <a:xfrm flipH="false" flipV="false" rot="0">
            <a:off x="544700" y="3452913"/>
            <a:ext cx="8317615" cy="3915365"/>
          </a:xfrm>
          <a:custGeom>
            <a:avLst/>
            <a:gdLst/>
            <a:ahLst/>
            <a:cxnLst/>
            <a:rect r="r" b="b" t="t" l="l"/>
            <a:pathLst>
              <a:path h="3915365" w="8317615">
                <a:moveTo>
                  <a:pt x="0" y="0"/>
                </a:moveTo>
                <a:lnTo>
                  <a:pt x="8317615" y="0"/>
                </a:lnTo>
                <a:lnTo>
                  <a:pt x="8317615" y="3915365"/>
                </a:lnTo>
                <a:lnTo>
                  <a:pt x="0" y="3915365"/>
                </a:lnTo>
                <a:lnTo>
                  <a:pt x="0" y="0"/>
                </a:lnTo>
                <a:close/>
              </a:path>
            </a:pathLst>
          </a:custGeom>
          <a:blipFill>
            <a:blip r:embed="rId3"/>
            <a:stretch>
              <a:fillRect l="0" t="0" r="0" b="0"/>
            </a:stretch>
          </a:blipFill>
          <a:ln w="9525" cap="sq">
            <a:solidFill>
              <a:srgbClr val="6B4931"/>
            </a:solidFill>
            <a:prstDash val="solid"/>
            <a:miter/>
          </a:ln>
        </p:spPr>
      </p:sp>
      <p:sp>
        <p:nvSpPr>
          <p:cNvPr name="Freeform 4" id="4"/>
          <p:cNvSpPr/>
          <p:nvPr/>
        </p:nvSpPr>
        <p:spPr>
          <a:xfrm flipH="false" flipV="false" rot="0">
            <a:off x="9771221" y="3452913"/>
            <a:ext cx="8218306" cy="3915365"/>
          </a:xfrm>
          <a:custGeom>
            <a:avLst/>
            <a:gdLst/>
            <a:ahLst/>
            <a:cxnLst/>
            <a:rect r="r" b="b" t="t" l="l"/>
            <a:pathLst>
              <a:path h="3915365" w="8218306">
                <a:moveTo>
                  <a:pt x="0" y="0"/>
                </a:moveTo>
                <a:lnTo>
                  <a:pt x="8218306" y="0"/>
                </a:lnTo>
                <a:lnTo>
                  <a:pt x="8218306" y="3915365"/>
                </a:lnTo>
                <a:lnTo>
                  <a:pt x="0" y="3915365"/>
                </a:lnTo>
                <a:lnTo>
                  <a:pt x="0" y="0"/>
                </a:lnTo>
                <a:close/>
              </a:path>
            </a:pathLst>
          </a:custGeom>
          <a:blipFill>
            <a:blip r:embed="rId4"/>
            <a:stretch>
              <a:fillRect l="-1845" t="0" r="-1845" b="0"/>
            </a:stretch>
          </a:blipFill>
          <a:ln w="9525" cap="sq">
            <a:solidFill>
              <a:srgbClr val="6B4931"/>
            </a:solidFill>
            <a:prstDash val="solid"/>
            <a:miter/>
          </a:ln>
        </p:spPr>
      </p:sp>
      <p:sp>
        <p:nvSpPr>
          <p:cNvPr name="TextBox 5" id="5"/>
          <p:cNvSpPr txBox="true"/>
          <p:nvPr/>
        </p:nvSpPr>
        <p:spPr>
          <a:xfrm rot="0">
            <a:off x="544700" y="942975"/>
            <a:ext cx="17198600" cy="1518475"/>
          </a:xfrm>
          <a:prstGeom prst="rect">
            <a:avLst/>
          </a:prstGeom>
        </p:spPr>
        <p:txBody>
          <a:bodyPr anchor="t" rtlCol="false" tIns="0" lIns="0" bIns="0" rIns="0">
            <a:spAutoFit/>
          </a:bodyPr>
          <a:lstStyle/>
          <a:p>
            <a:pPr>
              <a:lnSpc>
                <a:spcPts val="6079"/>
              </a:lnSpc>
            </a:pPr>
            <a:r>
              <a:rPr lang="en-US" sz="4342">
                <a:solidFill>
                  <a:srgbClr val="000000"/>
                </a:solidFill>
                <a:latin typeface="Comic Sans Bold"/>
              </a:rPr>
              <a:t>8. What is the most common market segment type for reservations?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E8DAC0"/>
        </a:solidFill>
      </p:bgPr>
    </p:bg>
    <p:spTree>
      <p:nvGrpSpPr>
        <p:cNvPr id="1" name=""/>
        <p:cNvGrpSpPr/>
        <p:nvPr/>
      </p:nvGrpSpPr>
      <p:grpSpPr>
        <a:xfrm>
          <a:off x="0" y="0"/>
          <a:ext cx="0" cy="0"/>
          <a:chOff x="0" y="0"/>
          <a:chExt cx="0" cy="0"/>
        </a:xfrm>
      </p:grpSpPr>
      <p:sp>
        <p:nvSpPr>
          <p:cNvPr name="Freeform 2" id="2"/>
          <p:cNvSpPr/>
          <p:nvPr/>
        </p:nvSpPr>
        <p:spPr>
          <a:xfrm flipH="false" flipV="false" rot="0">
            <a:off x="9594721" y="0"/>
            <a:ext cx="14931505" cy="10681804"/>
          </a:xfrm>
          <a:custGeom>
            <a:avLst/>
            <a:gdLst/>
            <a:ahLst/>
            <a:cxnLst/>
            <a:rect r="r" b="b" t="t" l="l"/>
            <a:pathLst>
              <a:path h="10681804" w="14931505">
                <a:moveTo>
                  <a:pt x="0" y="0"/>
                </a:moveTo>
                <a:lnTo>
                  <a:pt x="14931505" y="0"/>
                </a:lnTo>
                <a:lnTo>
                  <a:pt x="14931505" y="10681804"/>
                </a:lnTo>
                <a:lnTo>
                  <a:pt x="0" y="10681804"/>
                </a:lnTo>
                <a:lnTo>
                  <a:pt x="0" y="0"/>
                </a:lnTo>
                <a:close/>
              </a:path>
            </a:pathLst>
          </a:custGeom>
          <a:blipFill>
            <a:blip r:embed="rId2">
              <a:alphaModFix amt="24000"/>
            </a:blip>
            <a:stretch>
              <a:fillRect l="-7375" t="0" r="0" b="0"/>
            </a:stretch>
          </a:blipFill>
        </p:spPr>
      </p:sp>
      <p:sp>
        <p:nvSpPr>
          <p:cNvPr name="Freeform 3" id="3"/>
          <p:cNvSpPr/>
          <p:nvPr/>
        </p:nvSpPr>
        <p:spPr>
          <a:xfrm flipH="false" flipV="false" rot="0">
            <a:off x="544700" y="3410710"/>
            <a:ext cx="10846515" cy="2358897"/>
          </a:xfrm>
          <a:custGeom>
            <a:avLst/>
            <a:gdLst/>
            <a:ahLst/>
            <a:cxnLst/>
            <a:rect r="r" b="b" t="t" l="l"/>
            <a:pathLst>
              <a:path h="2358897" w="10846515">
                <a:moveTo>
                  <a:pt x="0" y="0"/>
                </a:moveTo>
                <a:lnTo>
                  <a:pt x="10846515" y="0"/>
                </a:lnTo>
                <a:lnTo>
                  <a:pt x="10846515" y="2358897"/>
                </a:lnTo>
                <a:lnTo>
                  <a:pt x="0" y="2358897"/>
                </a:lnTo>
                <a:lnTo>
                  <a:pt x="0" y="0"/>
                </a:lnTo>
                <a:close/>
              </a:path>
            </a:pathLst>
          </a:custGeom>
          <a:blipFill>
            <a:blip r:embed="rId3"/>
            <a:stretch>
              <a:fillRect l="0" t="0" r="0" b="0"/>
            </a:stretch>
          </a:blipFill>
          <a:ln w="19050" cap="sq">
            <a:solidFill>
              <a:srgbClr val="6B4931"/>
            </a:solidFill>
            <a:prstDash val="solid"/>
            <a:miter/>
          </a:ln>
        </p:spPr>
      </p:sp>
      <p:sp>
        <p:nvSpPr>
          <p:cNvPr name="Freeform 4" id="4"/>
          <p:cNvSpPr/>
          <p:nvPr/>
        </p:nvSpPr>
        <p:spPr>
          <a:xfrm flipH="false" flipV="false" rot="0">
            <a:off x="544700" y="6559789"/>
            <a:ext cx="8099980" cy="2184264"/>
          </a:xfrm>
          <a:custGeom>
            <a:avLst/>
            <a:gdLst/>
            <a:ahLst/>
            <a:cxnLst/>
            <a:rect r="r" b="b" t="t" l="l"/>
            <a:pathLst>
              <a:path h="2184264" w="8099980">
                <a:moveTo>
                  <a:pt x="0" y="0"/>
                </a:moveTo>
                <a:lnTo>
                  <a:pt x="8099980" y="0"/>
                </a:lnTo>
                <a:lnTo>
                  <a:pt x="8099980" y="2184264"/>
                </a:lnTo>
                <a:lnTo>
                  <a:pt x="0" y="2184264"/>
                </a:lnTo>
                <a:lnTo>
                  <a:pt x="0" y="0"/>
                </a:lnTo>
                <a:close/>
              </a:path>
            </a:pathLst>
          </a:custGeom>
          <a:blipFill>
            <a:blip r:embed="rId4"/>
            <a:stretch>
              <a:fillRect l="0" t="0" r="0" b="0"/>
            </a:stretch>
          </a:blipFill>
          <a:ln w="9525" cap="sq">
            <a:solidFill>
              <a:srgbClr val="6B4931"/>
            </a:solidFill>
            <a:prstDash val="solid"/>
            <a:miter/>
          </a:ln>
        </p:spPr>
      </p:sp>
      <p:sp>
        <p:nvSpPr>
          <p:cNvPr name="TextBox 5" id="5"/>
          <p:cNvSpPr txBox="true"/>
          <p:nvPr/>
        </p:nvSpPr>
        <p:spPr>
          <a:xfrm rot="0">
            <a:off x="544700" y="1102053"/>
            <a:ext cx="17198600" cy="1518475"/>
          </a:xfrm>
          <a:prstGeom prst="rect">
            <a:avLst/>
          </a:prstGeom>
        </p:spPr>
        <p:txBody>
          <a:bodyPr anchor="t" rtlCol="false" tIns="0" lIns="0" bIns="0" rIns="0">
            <a:spAutoFit/>
          </a:bodyPr>
          <a:lstStyle/>
          <a:p>
            <a:pPr>
              <a:lnSpc>
                <a:spcPts val="6079"/>
              </a:lnSpc>
            </a:pPr>
            <a:r>
              <a:rPr lang="en-US" sz="4342">
                <a:solidFill>
                  <a:srgbClr val="000000"/>
                </a:solidFill>
                <a:latin typeface="Comic Sans Bold"/>
              </a:rPr>
              <a:t>9. How many reservations have a booking status of "Confirmed"?</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E8DAC0"/>
        </a:solidFill>
      </p:bgPr>
    </p:bg>
    <p:spTree>
      <p:nvGrpSpPr>
        <p:cNvPr id="1" name=""/>
        <p:cNvGrpSpPr/>
        <p:nvPr/>
      </p:nvGrpSpPr>
      <p:grpSpPr>
        <a:xfrm>
          <a:off x="0" y="0"/>
          <a:ext cx="0" cy="0"/>
          <a:chOff x="0" y="0"/>
          <a:chExt cx="0" cy="0"/>
        </a:xfrm>
      </p:grpSpPr>
      <p:sp>
        <p:nvSpPr>
          <p:cNvPr name="Freeform 2" id="2"/>
          <p:cNvSpPr/>
          <p:nvPr/>
        </p:nvSpPr>
        <p:spPr>
          <a:xfrm flipH="false" flipV="false" rot="0">
            <a:off x="9594721" y="0"/>
            <a:ext cx="14931505" cy="10681804"/>
          </a:xfrm>
          <a:custGeom>
            <a:avLst/>
            <a:gdLst/>
            <a:ahLst/>
            <a:cxnLst/>
            <a:rect r="r" b="b" t="t" l="l"/>
            <a:pathLst>
              <a:path h="10681804" w="14931505">
                <a:moveTo>
                  <a:pt x="0" y="0"/>
                </a:moveTo>
                <a:lnTo>
                  <a:pt x="14931505" y="0"/>
                </a:lnTo>
                <a:lnTo>
                  <a:pt x="14931505" y="10681804"/>
                </a:lnTo>
                <a:lnTo>
                  <a:pt x="0" y="10681804"/>
                </a:lnTo>
                <a:lnTo>
                  <a:pt x="0" y="0"/>
                </a:lnTo>
                <a:close/>
              </a:path>
            </a:pathLst>
          </a:custGeom>
          <a:blipFill>
            <a:blip r:embed="rId2">
              <a:alphaModFix amt="24000"/>
            </a:blip>
            <a:stretch>
              <a:fillRect l="-7375" t="0" r="0" b="0"/>
            </a:stretch>
          </a:blipFill>
        </p:spPr>
      </p:sp>
      <p:sp>
        <p:nvSpPr>
          <p:cNvPr name="Freeform 3" id="3"/>
          <p:cNvSpPr/>
          <p:nvPr/>
        </p:nvSpPr>
        <p:spPr>
          <a:xfrm flipH="false" flipV="false" rot="0">
            <a:off x="544700" y="3226480"/>
            <a:ext cx="11096063" cy="2940349"/>
          </a:xfrm>
          <a:custGeom>
            <a:avLst/>
            <a:gdLst/>
            <a:ahLst/>
            <a:cxnLst/>
            <a:rect r="r" b="b" t="t" l="l"/>
            <a:pathLst>
              <a:path h="2940349" w="11096063">
                <a:moveTo>
                  <a:pt x="0" y="0"/>
                </a:moveTo>
                <a:lnTo>
                  <a:pt x="11096063" y="0"/>
                </a:lnTo>
                <a:lnTo>
                  <a:pt x="11096063" y="2940349"/>
                </a:lnTo>
                <a:lnTo>
                  <a:pt x="0" y="2940349"/>
                </a:lnTo>
                <a:lnTo>
                  <a:pt x="0" y="0"/>
                </a:lnTo>
                <a:close/>
              </a:path>
            </a:pathLst>
          </a:custGeom>
          <a:blipFill>
            <a:blip r:embed="rId3"/>
            <a:stretch>
              <a:fillRect l="0" t="0" r="0" b="0"/>
            </a:stretch>
          </a:blipFill>
          <a:ln w="9525" cap="sq">
            <a:solidFill>
              <a:srgbClr val="6B4931"/>
            </a:solidFill>
            <a:prstDash val="solid"/>
            <a:miter/>
          </a:ln>
        </p:spPr>
      </p:sp>
      <p:sp>
        <p:nvSpPr>
          <p:cNvPr name="Freeform 4" id="4"/>
          <p:cNvSpPr/>
          <p:nvPr/>
        </p:nvSpPr>
        <p:spPr>
          <a:xfrm flipH="false" flipV="false" rot="0">
            <a:off x="544700" y="6769885"/>
            <a:ext cx="9408228" cy="2314958"/>
          </a:xfrm>
          <a:custGeom>
            <a:avLst/>
            <a:gdLst/>
            <a:ahLst/>
            <a:cxnLst/>
            <a:rect r="r" b="b" t="t" l="l"/>
            <a:pathLst>
              <a:path h="2314958" w="9408228">
                <a:moveTo>
                  <a:pt x="0" y="0"/>
                </a:moveTo>
                <a:lnTo>
                  <a:pt x="9408228" y="0"/>
                </a:lnTo>
                <a:lnTo>
                  <a:pt x="9408228" y="2314958"/>
                </a:lnTo>
                <a:lnTo>
                  <a:pt x="0" y="2314958"/>
                </a:lnTo>
                <a:lnTo>
                  <a:pt x="0" y="0"/>
                </a:lnTo>
                <a:close/>
              </a:path>
            </a:pathLst>
          </a:custGeom>
          <a:blipFill>
            <a:blip r:embed="rId4"/>
            <a:stretch>
              <a:fillRect l="0" t="0" r="0" b="0"/>
            </a:stretch>
          </a:blipFill>
          <a:ln w="9525" cap="sq">
            <a:solidFill>
              <a:srgbClr val="6B4931"/>
            </a:solidFill>
            <a:prstDash val="solid"/>
            <a:miter/>
          </a:ln>
        </p:spPr>
      </p:sp>
      <p:sp>
        <p:nvSpPr>
          <p:cNvPr name="TextBox 5" id="5"/>
          <p:cNvSpPr txBox="true"/>
          <p:nvPr/>
        </p:nvSpPr>
        <p:spPr>
          <a:xfrm rot="0">
            <a:off x="544700" y="1102053"/>
            <a:ext cx="17198600" cy="1518475"/>
          </a:xfrm>
          <a:prstGeom prst="rect">
            <a:avLst/>
          </a:prstGeom>
        </p:spPr>
        <p:txBody>
          <a:bodyPr anchor="t" rtlCol="false" tIns="0" lIns="0" bIns="0" rIns="0">
            <a:spAutoFit/>
          </a:bodyPr>
          <a:lstStyle/>
          <a:p>
            <a:pPr>
              <a:lnSpc>
                <a:spcPts val="6079"/>
              </a:lnSpc>
            </a:pPr>
            <a:r>
              <a:rPr lang="en-US" sz="4342">
                <a:solidFill>
                  <a:srgbClr val="000000"/>
                </a:solidFill>
                <a:latin typeface="Comic Sans Bold"/>
              </a:rPr>
              <a:t>10. What is the total number of adults and children across all reservations?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E8DAC0"/>
        </a:solidFill>
      </p:bgPr>
    </p:bg>
    <p:spTree>
      <p:nvGrpSpPr>
        <p:cNvPr id="1" name=""/>
        <p:cNvGrpSpPr/>
        <p:nvPr/>
      </p:nvGrpSpPr>
      <p:grpSpPr>
        <a:xfrm>
          <a:off x="0" y="0"/>
          <a:ext cx="0" cy="0"/>
          <a:chOff x="0" y="0"/>
          <a:chExt cx="0" cy="0"/>
        </a:xfrm>
      </p:grpSpPr>
      <p:sp>
        <p:nvSpPr>
          <p:cNvPr name="Freeform 2" id="2"/>
          <p:cNvSpPr/>
          <p:nvPr/>
        </p:nvSpPr>
        <p:spPr>
          <a:xfrm flipH="false" flipV="false" rot="0">
            <a:off x="9594721" y="0"/>
            <a:ext cx="14931505" cy="10681804"/>
          </a:xfrm>
          <a:custGeom>
            <a:avLst/>
            <a:gdLst/>
            <a:ahLst/>
            <a:cxnLst/>
            <a:rect r="r" b="b" t="t" l="l"/>
            <a:pathLst>
              <a:path h="10681804" w="14931505">
                <a:moveTo>
                  <a:pt x="0" y="0"/>
                </a:moveTo>
                <a:lnTo>
                  <a:pt x="14931505" y="0"/>
                </a:lnTo>
                <a:lnTo>
                  <a:pt x="14931505" y="10681804"/>
                </a:lnTo>
                <a:lnTo>
                  <a:pt x="0" y="10681804"/>
                </a:lnTo>
                <a:lnTo>
                  <a:pt x="0" y="0"/>
                </a:lnTo>
                <a:close/>
              </a:path>
            </a:pathLst>
          </a:custGeom>
          <a:blipFill>
            <a:blip r:embed="rId2">
              <a:alphaModFix amt="24000"/>
            </a:blip>
            <a:stretch>
              <a:fillRect l="-7375" t="0" r="0" b="0"/>
            </a:stretch>
          </a:blipFill>
        </p:spPr>
      </p:sp>
      <p:sp>
        <p:nvSpPr>
          <p:cNvPr name="Freeform 3" id="3"/>
          <p:cNvSpPr/>
          <p:nvPr/>
        </p:nvSpPr>
        <p:spPr>
          <a:xfrm flipH="false" flipV="false" rot="0">
            <a:off x="544700" y="3229519"/>
            <a:ext cx="14476626" cy="2284015"/>
          </a:xfrm>
          <a:custGeom>
            <a:avLst/>
            <a:gdLst/>
            <a:ahLst/>
            <a:cxnLst/>
            <a:rect r="r" b="b" t="t" l="l"/>
            <a:pathLst>
              <a:path h="2284015" w="14476626">
                <a:moveTo>
                  <a:pt x="0" y="0"/>
                </a:moveTo>
                <a:lnTo>
                  <a:pt x="14476626" y="0"/>
                </a:lnTo>
                <a:lnTo>
                  <a:pt x="14476626" y="2284015"/>
                </a:lnTo>
                <a:lnTo>
                  <a:pt x="0" y="2284015"/>
                </a:lnTo>
                <a:lnTo>
                  <a:pt x="0" y="0"/>
                </a:lnTo>
                <a:close/>
              </a:path>
            </a:pathLst>
          </a:custGeom>
          <a:blipFill>
            <a:blip r:embed="rId3"/>
            <a:stretch>
              <a:fillRect l="0" t="0" r="0" b="0"/>
            </a:stretch>
          </a:blipFill>
          <a:ln w="9525" cap="sq">
            <a:solidFill>
              <a:srgbClr val="6B4931"/>
            </a:solidFill>
            <a:prstDash val="solid"/>
            <a:miter/>
          </a:ln>
        </p:spPr>
      </p:sp>
      <p:sp>
        <p:nvSpPr>
          <p:cNvPr name="Freeform 4" id="4"/>
          <p:cNvSpPr/>
          <p:nvPr/>
        </p:nvSpPr>
        <p:spPr>
          <a:xfrm flipH="false" flipV="false" rot="0">
            <a:off x="544700" y="6123134"/>
            <a:ext cx="9565756" cy="2514427"/>
          </a:xfrm>
          <a:custGeom>
            <a:avLst/>
            <a:gdLst/>
            <a:ahLst/>
            <a:cxnLst/>
            <a:rect r="r" b="b" t="t" l="l"/>
            <a:pathLst>
              <a:path h="2514427" w="9565756">
                <a:moveTo>
                  <a:pt x="0" y="0"/>
                </a:moveTo>
                <a:lnTo>
                  <a:pt x="9565756" y="0"/>
                </a:lnTo>
                <a:lnTo>
                  <a:pt x="9565756" y="2514427"/>
                </a:lnTo>
                <a:lnTo>
                  <a:pt x="0" y="2514427"/>
                </a:lnTo>
                <a:lnTo>
                  <a:pt x="0" y="0"/>
                </a:lnTo>
                <a:close/>
              </a:path>
            </a:pathLst>
          </a:custGeom>
          <a:blipFill>
            <a:blip r:embed="rId4"/>
            <a:stretch>
              <a:fillRect l="0" t="0" r="0" b="0"/>
            </a:stretch>
          </a:blipFill>
          <a:ln w="9525" cap="sq">
            <a:solidFill>
              <a:srgbClr val="6B4931"/>
            </a:solidFill>
            <a:prstDash val="solid"/>
            <a:miter/>
          </a:ln>
        </p:spPr>
      </p:sp>
      <p:sp>
        <p:nvSpPr>
          <p:cNvPr name="TextBox 5" id="5"/>
          <p:cNvSpPr txBox="true"/>
          <p:nvPr/>
        </p:nvSpPr>
        <p:spPr>
          <a:xfrm rot="0">
            <a:off x="544700" y="1102053"/>
            <a:ext cx="17198600" cy="1518475"/>
          </a:xfrm>
          <a:prstGeom prst="rect">
            <a:avLst/>
          </a:prstGeom>
        </p:spPr>
        <p:txBody>
          <a:bodyPr anchor="t" rtlCol="false" tIns="0" lIns="0" bIns="0" rIns="0">
            <a:spAutoFit/>
          </a:bodyPr>
          <a:lstStyle/>
          <a:p>
            <a:pPr>
              <a:lnSpc>
                <a:spcPts val="6079"/>
              </a:lnSpc>
            </a:pPr>
            <a:r>
              <a:rPr lang="en-US" sz="4342">
                <a:solidFill>
                  <a:srgbClr val="000000"/>
                </a:solidFill>
                <a:latin typeface="Comic Sans Bold"/>
              </a:rPr>
              <a:t>11. What is the average number of weekend nights for reservations involving children?</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E8DAC0"/>
        </a:solidFill>
      </p:bgPr>
    </p:bg>
    <p:spTree>
      <p:nvGrpSpPr>
        <p:cNvPr id="1" name=""/>
        <p:cNvGrpSpPr/>
        <p:nvPr/>
      </p:nvGrpSpPr>
      <p:grpSpPr>
        <a:xfrm>
          <a:off x="0" y="0"/>
          <a:ext cx="0" cy="0"/>
          <a:chOff x="0" y="0"/>
          <a:chExt cx="0" cy="0"/>
        </a:xfrm>
      </p:grpSpPr>
      <p:sp>
        <p:nvSpPr>
          <p:cNvPr name="Freeform 2" id="2"/>
          <p:cNvSpPr/>
          <p:nvPr/>
        </p:nvSpPr>
        <p:spPr>
          <a:xfrm flipH="false" flipV="false" rot="0">
            <a:off x="9594721" y="0"/>
            <a:ext cx="14931505" cy="10681804"/>
          </a:xfrm>
          <a:custGeom>
            <a:avLst/>
            <a:gdLst/>
            <a:ahLst/>
            <a:cxnLst/>
            <a:rect r="r" b="b" t="t" l="l"/>
            <a:pathLst>
              <a:path h="10681804" w="14931505">
                <a:moveTo>
                  <a:pt x="0" y="0"/>
                </a:moveTo>
                <a:lnTo>
                  <a:pt x="14931505" y="0"/>
                </a:lnTo>
                <a:lnTo>
                  <a:pt x="14931505" y="10681804"/>
                </a:lnTo>
                <a:lnTo>
                  <a:pt x="0" y="10681804"/>
                </a:lnTo>
                <a:lnTo>
                  <a:pt x="0" y="0"/>
                </a:lnTo>
                <a:close/>
              </a:path>
            </a:pathLst>
          </a:custGeom>
          <a:blipFill>
            <a:blip r:embed="rId2">
              <a:alphaModFix amt="24000"/>
            </a:blip>
            <a:stretch>
              <a:fillRect l="-7375" t="0" r="0" b="0"/>
            </a:stretch>
          </a:blipFill>
        </p:spPr>
      </p:sp>
      <p:sp>
        <p:nvSpPr>
          <p:cNvPr name="Freeform 3" id="3"/>
          <p:cNvSpPr/>
          <p:nvPr/>
        </p:nvSpPr>
        <p:spPr>
          <a:xfrm flipH="false" flipV="false" rot="0">
            <a:off x="544700" y="4462561"/>
            <a:ext cx="11482946" cy="3179163"/>
          </a:xfrm>
          <a:custGeom>
            <a:avLst/>
            <a:gdLst/>
            <a:ahLst/>
            <a:cxnLst/>
            <a:rect r="r" b="b" t="t" l="l"/>
            <a:pathLst>
              <a:path h="3179163" w="11482946">
                <a:moveTo>
                  <a:pt x="0" y="0"/>
                </a:moveTo>
                <a:lnTo>
                  <a:pt x="11482946" y="0"/>
                </a:lnTo>
                <a:lnTo>
                  <a:pt x="11482946" y="3179163"/>
                </a:lnTo>
                <a:lnTo>
                  <a:pt x="0" y="3179163"/>
                </a:lnTo>
                <a:lnTo>
                  <a:pt x="0" y="0"/>
                </a:lnTo>
                <a:close/>
              </a:path>
            </a:pathLst>
          </a:custGeom>
          <a:blipFill>
            <a:blip r:embed="rId3"/>
            <a:stretch>
              <a:fillRect l="0" t="0" r="0" b="0"/>
            </a:stretch>
          </a:blipFill>
          <a:ln w="9525" cap="sq">
            <a:solidFill>
              <a:srgbClr val="6B4931"/>
            </a:solidFill>
            <a:prstDash val="solid"/>
            <a:miter/>
          </a:ln>
        </p:spPr>
      </p:sp>
      <p:sp>
        <p:nvSpPr>
          <p:cNvPr name="Freeform 4" id="4"/>
          <p:cNvSpPr/>
          <p:nvPr/>
        </p:nvSpPr>
        <p:spPr>
          <a:xfrm flipH="false" flipV="false" rot="0">
            <a:off x="12907841" y="3373718"/>
            <a:ext cx="4351459" cy="5356850"/>
          </a:xfrm>
          <a:custGeom>
            <a:avLst/>
            <a:gdLst/>
            <a:ahLst/>
            <a:cxnLst/>
            <a:rect r="r" b="b" t="t" l="l"/>
            <a:pathLst>
              <a:path h="5356850" w="4351459">
                <a:moveTo>
                  <a:pt x="0" y="0"/>
                </a:moveTo>
                <a:lnTo>
                  <a:pt x="4351459" y="0"/>
                </a:lnTo>
                <a:lnTo>
                  <a:pt x="4351459" y="5356850"/>
                </a:lnTo>
                <a:lnTo>
                  <a:pt x="0" y="5356850"/>
                </a:lnTo>
                <a:lnTo>
                  <a:pt x="0" y="0"/>
                </a:lnTo>
                <a:close/>
              </a:path>
            </a:pathLst>
          </a:custGeom>
          <a:blipFill>
            <a:blip r:embed="rId4"/>
            <a:stretch>
              <a:fillRect l="0" t="0" r="0" b="0"/>
            </a:stretch>
          </a:blipFill>
          <a:ln w="9525" cap="sq">
            <a:solidFill>
              <a:srgbClr val="6B4931"/>
            </a:solidFill>
            <a:prstDash val="solid"/>
            <a:miter/>
          </a:ln>
        </p:spPr>
      </p:sp>
      <p:sp>
        <p:nvSpPr>
          <p:cNvPr name="TextBox 5" id="5"/>
          <p:cNvSpPr txBox="true"/>
          <p:nvPr/>
        </p:nvSpPr>
        <p:spPr>
          <a:xfrm rot="0">
            <a:off x="544700" y="1367183"/>
            <a:ext cx="17198600" cy="1518475"/>
          </a:xfrm>
          <a:prstGeom prst="rect">
            <a:avLst/>
          </a:prstGeom>
        </p:spPr>
        <p:txBody>
          <a:bodyPr anchor="t" rtlCol="false" tIns="0" lIns="0" bIns="0" rIns="0">
            <a:spAutoFit/>
          </a:bodyPr>
          <a:lstStyle/>
          <a:p>
            <a:pPr>
              <a:lnSpc>
                <a:spcPts val="6079"/>
              </a:lnSpc>
            </a:pPr>
            <a:r>
              <a:rPr lang="en-US" sz="4342">
                <a:solidFill>
                  <a:srgbClr val="000000"/>
                </a:solidFill>
                <a:latin typeface="Comic Sans Bold"/>
              </a:rPr>
              <a:t>12. How many reservations were made in each month of the year?</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E8DAC0"/>
        </a:solidFill>
      </p:bgPr>
    </p:bg>
    <p:spTree>
      <p:nvGrpSpPr>
        <p:cNvPr id="1" name=""/>
        <p:cNvGrpSpPr/>
        <p:nvPr/>
      </p:nvGrpSpPr>
      <p:grpSpPr>
        <a:xfrm>
          <a:off x="0" y="0"/>
          <a:ext cx="0" cy="0"/>
          <a:chOff x="0" y="0"/>
          <a:chExt cx="0" cy="0"/>
        </a:xfrm>
      </p:grpSpPr>
      <p:sp>
        <p:nvSpPr>
          <p:cNvPr name="Freeform 2" id="2"/>
          <p:cNvSpPr/>
          <p:nvPr/>
        </p:nvSpPr>
        <p:spPr>
          <a:xfrm flipH="false" flipV="false" rot="0">
            <a:off x="9594721" y="0"/>
            <a:ext cx="14931505" cy="10681804"/>
          </a:xfrm>
          <a:custGeom>
            <a:avLst/>
            <a:gdLst/>
            <a:ahLst/>
            <a:cxnLst/>
            <a:rect r="r" b="b" t="t" l="l"/>
            <a:pathLst>
              <a:path h="10681804" w="14931505">
                <a:moveTo>
                  <a:pt x="0" y="0"/>
                </a:moveTo>
                <a:lnTo>
                  <a:pt x="14931505" y="0"/>
                </a:lnTo>
                <a:lnTo>
                  <a:pt x="14931505" y="10681804"/>
                </a:lnTo>
                <a:lnTo>
                  <a:pt x="0" y="10681804"/>
                </a:lnTo>
                <a:lnTo>
                  <a:pt x="0" y="0"/>
                </a:lnTo>
                <a:close/>
              </a:path>
            </a:pathLst>
          </a:custGeom>
          <a:blipFill>
            <a:blip r:embed="rId2">
              <a:alphaModFix amt="24000"/>
            </a:blip>
            <a:stretch>
              <a:fillRect l="-7375" t="0" r="0" b="0"/>
            </a:stretch>
          </a:blipFill>
        </p:spPr>
      </p:sp>
      <p:sp>
        <p:nvSpPr>
          <p:cNvPr name="Freeform 3" id="3"/>
          <p:cNvSpPr/>
          <p:nvPr/>
        </p:nvSpPr>
        <p:spPr>
          <a:xfrm flipH="false" flipV="false" rot="0">
            <a:off x="544700" y="3516124"/>
            <a:ext cx="13554111" cy="2266676"/>
          </a:xfrm>
          <a:custGeom>
            <a:avLst/>
            <a:gdLst/>
            <a:ahLst/>
            <a:cxnLst/>
            <a:rect r="r" b="b" t="t" l="l"/>
            <a:pathLst>
              <a:path h="2266676" w="13554111">
                <a:moveTo>
                  <a:pt x="0" y="0"/>
                </a:moveTo>
                <a:lnTo>
                  <a:pt x="13554111" y="0"/>
                </a:lnTo>
                <a:lnTo>
                  <a:pt x="13554111" y="2266676"/>
                </a:lnTo>
                <a:lnTo>
                  <a:pt x="0" y="2266676"/>
                </a:lnTo>
                <a:lnTo>
                  <a:pt x="0" y="0"/>
                </a:lnTo>
                <a:close/>
              </a:path>
            </a:pathLst>
          </a:custGeom>
          <a:blipFill>
            <a:blip r:embed="rId3"/>
            <a:stretch>
              <a:fillRect l="0" t="0" r="0" b="0"/>
            </a:stretch>
          </a:blipFill>
          <a:ln w="9525" cap="sq">
            <a:solidFill>
              <a:srgbClr val="6B4931"/>
            </a:solidFill>
            <a:prstDash val="solid"/>
            <a:miter/>
          </a:ln>
        </p:spPr>
      </p:sp>
      <p:sp>
        <p:nvSpPr>
          <p:cNvPr name="Freeform 4" id="4"/>
          <p:cNvSpPr/>
          <p:nvPr/>
        </p:nvSpPr>
        <p:spPr>
          <a:xfrm flipH="false" flipV="false" rot="0">
            <a:off x="544700" y="6227674"/>
            <a:ext cx="5645202" cy="3448942"/>
          </a:xfrm>
          <a:custGeom>
            <a:avLst/>
            <a:gdLst/>
            <a:ahLst/>
            <a:cxnLst/>
            <a:rect r="r" b="b" t="t" l="l"/>
            <a:pathLst>
              <a:path h="3448942" w="5645202">
                <a:moveTo>
                  <a:pt x="0" y="0"/>
                </a:moveTo>
                <a:lnTo>
                  <a:pt x="5645202" y="0"/>
                </a:lnTo>
                <a:lnTo>
                  <a:pt x="5645202" y="3448942"/>
                </a:lnTo>
                <a:lnTo>
                  <a:pt x="0" y="3448942"/>
                </a:lnTo>
                <a:lnTo>
                  <a:pt x="0" y="0"/>
                </a:lnTo>
                <a:close/>
              </a:path>
            </a:pathLst>
          </a:custGeom>
          <a:blipFill>
            <a:blip r:embed="rId4"/>
            <a:stretch>
              <a:fillRect l="0" t="0" r="0" b="0"/>
            </a:stretch>
          </a:blipFill>
          <a:ln w="9525" cap="sq">
            <a:solidFill>
              <a:srgbClr val="6B4931"/>
            </a:solidFill>
            <a:prstDash val="solid"/>
            <a:miter/>
          </a:ln>
        </p:spPr>
      </p:sp>
      <p:sp>
        <p:nvSpPr>
          <p:cNvPr name="TextBox 5" id="5"/>
          <p:cNvSpPr txBox="true"/>
          <p:nvPr/>
        </p:nvSpPr>
        <p:spPr>
          <a:xfrm rot="0">
            <a:off x="544700" y="1367183"/>
            <a:ext cx="17198600" cy="1518475"/>
          </a:xfrm>
          <a:prstGeom prst="rect">
            <a:avLst/>
          </a:prstGeom>
        </p:spPr>
        <p:txBody>
          <a:bodyPr anchor="t" rtlCol="false" tIns="0" lIns="0" bIns="0" rIns="0">
            <a:spAutoFit/>
          </a:bodyPr>
          <a:lstStyle/>
          <a:p>
            <a:pPr>
              <a:lnSpc>
                <a:spcPts val="6079"/>
              </a:lnSpc>
            </a:pPr>
            <a:r>
              <a:rPr lang="en-US" sz="4342">
                <a:solidFill>
                  <a:srgbClr val="000000"/>
                </a:solidFill>
                <a:latin typeface="Comic Sans Bold"/>
              </a:rPr>
              <a:t>13. What is the average number of nights (both weekend and weekday) spent by guests for each room type?</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E8DAC0"/>
        </a:solidFill>
      </p:bgPr>
    </p:bg>
    <p:spTree>
      <p:nvGrpSpPr>
        <p:cNvPr id="1" name=""/>
        <p:cNvGrpSpPr/>
        <p:nvPr/>
      </p:nvGrpSpPr>
      <p:grpSpPr>
        <a:xfrm>
          <a:off x="0" y="0"/>
          <a:ext cx="0" cy="0"/>
          <a:chOff x="0" y="0"/>
          <a:chExt cx="0" cy="0"/>
        </a:xfrm>
      </p:grpSpPr>
      <p:sp>
        <p:nvSpPr>
          <p:cNvPr name="Freeform 2" id="2"/>
          <p:cNvSpPr/>
          <p:nvPr/>
        </p:nvSpPr>
        <p:spPr>
          <a:xfrm flipH="false" flipV="false" rot="0">
            <a:off x="9594721" y="0"/>
            <a:ext cx="14931505" cy="10681804"/>
          </a:xfrm>
          <a:custGeom>
            <a:avLst/>
            <a:gdLst/>
            <a:ahLst/>
            <a:cxnLst/>
            <a:rect r="r" b="b" t="t" l="l"/>
            <a:pathLst>
              <a:path h="10681804" w="14931505">
                <a:moveTo>
                  <a:pt x="0" y="0"/>
                </a:moveTo>
                <a:lnTo>
                  <a:pt x="14931505" y="0"/>
                </a:lnTo>
                <a:lnTo>
                  <a:pt x="14931505" y="10681804"/>
                </a:lnTo>
                <a:lnTo>
                  <a:pt x="0" y="10681804"/>
                </a:lnTo>
                <a:lnTo>
                  <a:pt x="0" y="0"/>
                </a:lnTo>
                <a:close/>
              </a:path>
            </a:pathLst>
          </a:custGeom>
          <a:blipFill>
            <a:blip r:embed="rId2">
              <a:alphaModFix amt="24000"/>
            </a:blip>
            <a:stretch>
              <a:fillRect l="-7375" t="0" r="0" b="0"/>
            </a:stretch>
          </a:blipFill>
        </p:spPr>
      </p:sp>
      <p:sp>
        <p:nvSpPr>
          <p:cNvPr name="Freeform 3" id="3"/>
          <p:cNvSpPr/>
          <p:nvPr/>
        </p:nvSpPr>
        <p:spPr>
          <a:xfrm flipH="false" flipV="false" rot="0">
            <a:off x="544700" y="3195967"/>
            <a:ext cx="11364790" cy="3359727"/>
          </a:xfrm>
          <a:custGeom>
            <a:avLst/>
            <a:gdLst/>
            <a:ahLst/>
            <a:cxnLst/>
            <a:rect r="r" b="b" t="t" l="l"/>
            <a:pathLst>
              <a:path h="3359727" w="11364790">
                <a:moveTo>
                  <a:pt x="0" y="0"/>
                </a:moveTo>
                <a:lnTo>
                  <a:pt x="11364790" y="0"/>
                </a:lnTo>
                <a:lnTo>
                  <a:pt x="11364790" y="3359727"/>
                </a:lnTo>
                <a:lnTo>
                  <a:pt x="0" y="3359727"/>
                </a:lnTo>
                <a:lnTo>
                  <a:pt x="0" y="0"/>
                </a:lnTo>
                <a:close/>
              </a:path>
            </a:pathLst>
          </a:custGeom>
          <a:blipFill>
            <a:blip r:embed="rId3"/>
            <a:stretch>
              <a:fillRect l="0" t="0" r="0" b="0"/>
            </a:stretch>
          </a:blipFill>
          <a:ln w="9525" cap="sq">
            <a:solidFill>
              <a:srgbClr val="6B4931"/>
            </a:solidFill>
            <a:prstDash val="solid"/>
            <a:miter/>
          </a:ln>
        </p:spPr>
      </p:sp>
      <p:sp>
        <p:nvSpPr>
          <p:cNvPr name="Freeform 4" id="4"/>
          <p:cNvSpPr/>
          <p:nvPr/>
        </p:nvSpPr>
        <p:spPr>
          <a:xfrm flipH="false" flipV="false" rot="0">
            <a:off x="544700" y="6898594"/>
            <a:ext cx="7740323" cy="3142287"/>
          </a:xfrm>
          <a:custGeom>
            <a:avLst/>
            <a:gdLst/>
            <a:ahLst/>
            <a:cxnLst/>
            <a:rect r="r" b="b" t="t" l="l"/>
            <a:pathLst>
              <a:path h="3142287" w="7740323">
                <a:moveTo>
                  <a:pt x="0" y="0"/>
                </a:moveTo>
                <a:lnTo>
                  <a:pt x="7740323" y="0"/>
                </a:lnTo>
                <a:lnTo>
                  <a:pt x="7740323" y="3142287"/>
                </a:lnTo>
                <a:lnTo>
                  <a:pt x="0" y="3142287"/>
                </a:lnTo>
                <a:lnTo>
                  <a:pt x="0" y="0"/>
                </a:lnTo>
                <a:close/>
              </a:path>
            </a:pathLst>
          </a:custGeom>
          <a:blipFill>
            <a:blip r:embed="rId4"/>
            <a:stretch>
              <a:fillRect l="0" t="0" r="0" b="0"/>
            </a:stretch>
          </a:blipFill>
          <a:ln w="9525" cap="sq">
            <a:solidFill>
              <a:srgbClr val="6B4931"/>
            </a:solidFill>
            <a:prstDash val="solid"/>
            <a:miter/>
          </a:ln>
        </p:spPr>
      </p:sp>
      <p:sp>
        <p:nvSpPr>
          <p:cNvPr name="TextBox 5" id="5"/>
          <p:cNvSpPr txBox="true"/>
          <p:nvPr/>
        </p:nvSpPr>
        <p:spPr>
          <a:xfrm rot="0">
            <a:off x="544700" y="1367183"/>
            <a:ext cx="17198600" cy="1482915"/>
          </a:xfrm>
          <a:prstGeom prst="rect">
            <a:avLst/>
          </a:prstGeom>
        </p:spPr>
        <p:txBody>
          <a:bodyPr anchor="t" rtlCol="false" tIns="0" lIns="0" bIns="0" rIns="0">
            <a:spAutoFit/>
          </a:bodyPr>
          <a:lstStyle/>
          <a:p>
            <a:pPr>
              <a:lnSpc>
                <a:spcPts val="5939"/>
              </a:lnSpc>
            </a:pPr>
            <a:r>
              <a:rPr lang="en-US" sz="4242">
                <a:solidFill>
                  <a:srgbClr val="000000"/>
                </a:solidFill>
                <a:latin typeface="Comic Sans Bold"/>
              </a:rPr>
              <a:t>14. For reservations involving children, what is the most common room type, and what is the average price for that room type?</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E8DAC0"/>
        </a:solidFill>
      </p:bgPr>
    </p:bg>
    <p:spTree>
      <p:nvGrpSpPr>
        <p:cNvPr id="1" name=""/>
        <p:cNvGrpSpPr/>
        <p:nvPr/>
      </p:nvGrpSpPr>
      <p:grpSpPr>
        <a:xfrm>
          <a:off x="0" y="0"/>
          <a:ext cx="0" cy="0"/>
          <a:chOff x="0" y="0"/>
          <a:chExt cx="0" cy="0"/>
        </a:xfrm>
      </p:grpSpPr>
      <p:sp>
        <p:nvSpPr>
          <p:cNvPr name="Freeform 2" id="2"/>
          <p:cNvSpPr/>
          <p:nvPr/>
        </p:nvSpPr>
        <p:spPr>
          <a:xfrm flipH="false" flipV="false" rot="0">
            <a:off x="9594721" y="0"/>
            <a:ext cx="14931505" cy="10681804"/>
          </a:xfrm>
          <a:custGeom>
            <a:avLst/>
            <a:gdLst/>
            <a:ahLst/>
            <a:cxnLst/>
            <a:rect r="r" b="b" t="t" l="l"/>
            <a:pathLst>
              <a:path h="10681804" w="14931505">
                <a:moveTo>
                  <a:pt x="0" y="0"/>
                </a:moveTo>
                <a:lnTo>
                  <a:pt x="14931505" y="0"/>
                </a:lnTo>
                <a:lnTo>
                  <a:pt x="14931505" y="10681804"/>
                </a:lnTo>
                <a:lnTo>
                  <a:pt x="0" y="10681804"/>
                </a:lnTo>
                <a:lnTo>
                  <a:pt x="0" y="0"/>
                </a:lnTo>
                <a:close/>
              </a:path>
            </a:pathLst>
          </a:custGeom>
          <a:blipFill>
            <a:blip r:embed="rId2">
              <a:alphaModFix amt="24000"/>
            </a:blip>
            <a:stretch>
              <a:fillRect l="-7375" t="0" r="0" b="0"/>
            </a:stretch>
          </a:blipFill>
        </p:spPr>
      </p:sp>
      <p:sp>
        <p:nvSpPr>
          <p:cNvPr name="Freeform 3" id="3"/>
          <p:cNvSpPr/>
          <p:nvPr/>
        </p:nvSpPr>
        <p:spPr>
          <a:xfrm flipH="false" flipV="false" rot="0">
            <a:off x="544700" y="3158198"/>
            <a:ext cx="11726081" cy="3164460"/>
          </a:xfrm>
          <a:custGeom>
            <a:avLst/>
            <a:gdLst/>
            <a:ahLst/>
            <a:cxnLst/>
            <a:rect r="r" b="b" t="t" l="l"/>
            <a:pathLst>
              <a:path h="3164460" w="11726081">
                <a:moveTo>
                  <a:pt x="0" y="0"/>
                </a:moveTo>
                <a:lnTo>
                  <a:pt x="11726081" y="0"/>
                </a:lnTo>
                <a:lnTo>
                  <a:pt x="11726081" y="3164460"/>
                </a:lnTo>
                <a:lnTo>
                  <a:pt x="0" y="3164460"/>
                </a:lnTo>
                <a:lnTo>
                  <a:pt x="0" y="0"/>
                </a:lnTo>
                <a:close/>
              </a:path>
            </a:pathLst>
          </a:custGeom>
          <a:blipFill>
            <a:blip r:embed="rId3"/>
            <a:stretch>
              <a:fillRect l="0" t="0" r="0" b="0"/>
            </a:stretch>
          </a:blipFill>
          <a:ln w="9525" cap="sq">
            <a:solidFill>
              <a:srgbClr val="6B4931"/>
            </a:solidFill>
            <a:prstDash val="solid"/>
            <a:miter/>
          </a:ln>
        </p:spPr>
      </p:sp>
      <p:sp>
        <p:nvSpPr>
          <p:cNvPr name="Freeform 4" id="4"/>
          <p:cNvSpPr/>
          <p:nvPr/>
        </p:nvSpPr>
        <p:spPr>
          <a:xfrm flipH="false" flipV="false" rot="0">
            <a:off x="544700" y="6627458"/>
            <a:ext cx="6831024" cy="3079878"/>
          </a:xfrm>
          <a:custGeom>
            <a:avLst/>
            <a:gdLst/>
            <a:ahLst/>
            <a:cxnLst/>
            <a:rect r="r" b="b" t="t" l="l"/>
            <a:pathLst>
              <a:path h="3079878" w="6831024">
                <a:moveTo>
                  <a:pt x="0" y="0"/>
                </a:moveTo>
                <a:lnTo>
                  <a:pt x="6831024" y="0"/>
                </a:lnTo>
                <a:lnTo>
                  <a:pt x="6831024" y="3079878"/>
                </a:lnTo>
                <a:lnTo>
                  <a:pt x="0" y="3079878"/>
                </a:lnTo>
                <a:lnTo>
                  <a:pt x="0" y="0"/>
                </a:lnTo>
                <a:close/>
              </a:path>
            </a:pathLst>
          </a:custGeom>
          <a:blipFill>
            <a:blip r:embed="rId4"/>
            <a:stretch>
              <a:fillRect l="0" t="0" r="0" b="-9426"/>
            </a:stretch>
          </a:blipFill>
          <a:ln w="9525" cap="sq">
            <a:solidFill>
              <a:srgbClr val="6B4931"/>
            </a:solidFill>
            <a:prstDash val="solid"/>
            <a:miter/>
          </a:ln>
        </p:spPr>
      </p:sp>
      <p:sp>
        <p:nvSpPr>
          <p:cNvPr name="TextBox 5" id="5"/>
          <p:cNvSpPr txBox="true"/>
          <p:nvPr/>
        </p:nvSpPr>
        <p:spPr>
          <a:xfrm rot="0">
            <a:off x="544700" y="1367183"/>
            <a:ext cx="17198600" cy="1482915"/>
          </a:xfrm>
          <a:prstGeom prst="rect">
            <a:avLst/>
          </a:prstGeom>
        </p:spPr>
        <p:txBody>
          <a:bodyPr anchor="t" rtlCol="false" tIns="0" lIns="0" bIns="0" rIns="0">
            <a:spAutoFit/>
          </a:bodyPr>
          <a:lstStyle/>
          <a:p>
            <a:pPr>
              <a:lnSpc>
                <a:spcPts val="5939"/>
              </a:lnSpc>
            </a:pPr>
            <a:r>
              <a:rPr lang="en-US" sz="4242">
                <a:solidFill>
                  <a:srgbClr val="000000"/>
                </a:solidFill>
                <a:latin typeface="Comic Sans Bold"/>
              </a:rPr>
              <a:t>15. Find the market segment type that generates the highest average price per room.</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E8DAC0"/>
        </a:solidFill>
      </p:bgPr>
    </p:bg>
    <p:spTree>
      <p:nvGrpSpPr>
        <p:cNvPr id="1" name=""/>
        <p:cNvGrpSpPr/>
        <p:nvPr/>
      </p:nvGrpSpPr>
      <p:grpSpPr>
        <a:xfrm>
          <a:off x="0" y="0"/>
          <a:ext cx="0" cy="0"/>
          <a:chOff x="0" y="0"/>
          <a:chExt cx="0" cy="0"/>
        </a:xfrm>
      </p:grpSpPr>
      <p:sp>
        <p:nvSpPr>
          <p:cNvPr name="Freeform 2" id="2"/>
          <p:cNvSpPr/>
          <p:nvPr/>
        </p:nvSpPr>
        <p:spPr>
          <a:xfrm flipH="true" flipV="false" rot="0">
            <a:off x="1028700" y="1539610"/>
            <a:ext cx="8386829" cy="8229600"/>
          </a:xfrm>
          <a:custGeom>
            <a:avLst/>
            <a:gdLst/>
            <a:ahLst/>
            <a:cxnLst/>
            <a:rect r="r" b="b" t="t" l="l"/>
            <a:pathLst>
              <a:path h="8229600" w="8386829">
                <a:moveTo>
                  <a:pt x="8386829" y="0"/>
                </a:moveTo>
                <a:lnTo>
                  <a:pt x="0" y="0"/>
                </a:lnTo>
                <a:lnTo>
                  <a:pt x="0" y="8229600"/>
                </a:lnTo>
                <a:lnTo>
                  <a:pt x="8386829" y="8229600"/>
                </a:lnTo>
                <a:lnTo>
                  <a:pt x="8386829" y="0"/>
                </a:lnTo>
                <a:close/>
              </a:path>
            </a:pathLst>
          </a:custGeom>
          <a:blipFill>
            <a:blip r:embed="rId2"/>
            <a:stretch>
              <a:fillRect l="-39068" t="0" r="-28309" b="0"/>
            </a:stretch>
          </a:blipFill>
        </p:spPr>
      </p:sp>
      <p:grpSp>
        <p:nvGrpSpPr>
          <p:cNvPr name="Group 3" id="3"/>
          <p:cNvGrpSpPr/>
          <p:nvPr/>
        </p:nvGrpSpPr>
        <p:grpSpPr>
          <a:xfrm rot="0">
            <a:off x="6893783" y="0"/>
            <a:ext cx="13763944" cy="11308819"/>
            <a:chOff x="0" y="0"/>
            <a:chExt cx="3625072" cy="2978454"/>
          </a:xfrm>
        </p:grpSpPr>
        <p:sp>
          <p:nvSpPr>
            <p:cNvPr name="Freeform 4" id="4"/>
            <p:cNvSpPr/>
            <p:nvPr/>
          </p:nvSpPr>
          <p:spPr>
            <a:xfrm flipH="false" flipV="false" rot="0">
              <a:off x="0" y="0"/>
              <a:ext cx="3625072" cy="2978454"/>
            </a:xfrm>
            <a:custGeom>
              <a:avLst/>
              <a:gdLst/>
              <a:ahLst/>
              <a:cxnLst/>
              <a:rect r="r" b="b" t="t" l="l"/>
              <a:pathLst>
                <a:path h="2978454" w="3625072">
                  <a:moveTo>
                    <a:pt x="0" y="0"/>
                  </a:moveTo>
                  <a:lnTo>
                    <a:pt x="3625072" y="0"/>
                  </a:lnTo>
                  <a:lnTo>
                    <a:pt x="3625072" y="2978454"/>
                  </a:lnTo>
                  <a:lnTo>
                    <a:pt x="0" y="2978454"/>
                  </a:lnTo>
                  <a:close/>
                </a:path>
              </a:pathLst>
            </a:custGeom>
            <a:solidFill>
              <a:srgbClr val="9A9185"/>
            </a:solidFill>
          </p:spPr>
        </p:sp>
        <p:sp>
          <p:nvSpPr>
            <p:cNvPr name="TextBox 5" id="5"/>
            <p:cNvSpPr txBox="true"/>
            <p:nvPr/>
          </p:nvSpPr>
          <p:spPr>
            <a:xfrm>
              <a:off x="0" y="-38100"/>
              <a:ext cx="3625072" cy="3016554"/>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11083240" y="1485900"/>
            <a:ext cx="12328989" cy="8229600"/>
          </a:xfrm>
          <a:custGeom>
            <a:avLst/>
            <a:gdLst/>
            <a:ahLst/>
            <a:cxnLst/>
            <a:rect r="r" b="b" t="t" l="l"/>
            <a:pathLst>
              <a:path h="8229600" w="12328989">
                <a:moveTo>
                  <a:pt x="0" y="0"/>
                </a:moveTo>
                <a:lnTo>
                  <a:pt x="12328989" y="0"/>
                </a:lnTo>
                <a:lnTo>
                  <a:pt x="12328989" y="8229600"/>
                </a:lnTo>
                <a:lnTo>
                  <a:pt x="0" y="8229600"/>
                </a:lnTo>
                <a:lnTo>
                  <a:pt x="0" y="0"/>
                </a:lnTo>
                <a:close/>
              </a:path>
            </a:pathLst>
          </a:custGeom>
          <a:blipFill>
            <a:blip r:embed="rId3"/>
            <a:stretch>
              <a:fillRect l="0" t="0" r="0" b="0"/>
            </a:stretch>
          </a:blipFill>
        </p:spPr>
      </p:sp>
      <p:sp>
        <p:nvSpPr>
          <p:cNvPr name="TextBox 7" id="7"/>
          <p:cNvSpPr txBox="true"/>
          <p:nvPr/>
        </p:nvSpPr>
        <p:spPr>
          <a:xfrm rot="0">
            <a:off x="6487857" y="4603272"/>
            <a:ext cx="4595383" cy="2197526"/>
          </a:xfrm>
          <a:prstGeom prst="rect">
            <a:avLst/>
          </a:prstGeom>
        </p:spPr>
        <p:txBody>
          <a:bodyPr anchor="t" rtlCol="false" tIns="0" lIns="0" bIns="0" rIns="0">
            <a:spAutoFit/>
          </a:bodyPr>
          <a:lstStyle/>
          <a:p>
            <a:pPr algn="ctr">
              <a:lnSpc>
                <a:spcPts val="8580"/>
              </a:lnSpc>
            </a:pPr>
            <a:r>
              <a:rPr lang="en-US" sz="7944">
                <a:solidFill>
                  <a:srgbClr val="000000"/>
                </a:solidFill>
                <a:latin typeface="Libre Baskerville Bold"/>
              </a:rPr>
              <a:t>Thank</a:t>
            </a:r>
          </a:p>
          <a:p>
            <a:pPr algn="ctr">
              <a:lnSpc>
                <a:spcPts val="8580"/>
              </a:lnSpc>
            </a:pPr>
            <a:r>
              <a:rPr lang="en-US" sz="7944">
                <a:solidFill>
                  <a:srgbClr val="000000"/>
                </a:solidFill>
                <a:latin typeface="Libre Baskerville Bold"/>
              </a:rPr>
              <a:t>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8DAC0"/>
        </a:solidFill>
      </p:bgPr>
    </p:bg>
    <p:spTree>
      <p:nvGrpSpPr>
        <p:cNvPr id="1" name=""/>
        <p:cNvGrpSpPr/>
        <p:nvPr/>
      </p:nvGrpSpPr>
      <p:grpSpPr>
        <a:xfrm>
          <a:off x="0" y="0"/>
          <a:ext cx="0" cy="0"/>
          <a:chOff x="0" y="0"/>
          <a:chExt cx="0" cy="0"/>
        </a:xfrm>
      </p:grpSpPr>
      <p:grpSp>
        <p:nvGrpSpPr>
          <p:cNvPr name="Group 2" id="2"/>
          <p:cNvGrpSpPr/>
          <p:nvPr/>
        </p:nvGrpSpPr>
        <p:grpSpPr>
          <a:xfrm rot="0">
            <a:off x="14309248" y="6003154"/>
            <a:ext cx="5161864" cy="5305665"/>
            <a:chOff x="0" y="0"/>
            <a:chExt cx="1359503" cy="1397377"/>
          </a:xfrm>
        </p:grpSpPr>
        <p:sp>
          <p:nvSpPr>
            <p:cNvPr name="Freeform 3" id="3"/>
            <p:cNvSpPr/>
            <p:nvPr/>
          </p:nvSpPr>
          <p:spPr>
            <a:xfrm flipH="false" flipV="false" rot="0">
              <a:off x="0" y="0"/>
              <a:ext cx="1359503" cy="1397377"/>
            </a:xfrm>
            <a:custGeom>
              <a:avLst/>
              <a:gdLst/>
              <a:ahLst/>
              <a:cxnLst/>
              <a:rect r="r" b="b" t="t" l="l"/>
              <a:pathLst>
                <a:path h="1397377" w="1359503">
                  <a:moveTo>
                    <a:pt x="0" y="0"/>
                  </a:moveTo>
                  <a:lnTo>
                    <a:pt x="1359503" y="0"/>
                  </a:lnTo>
                  <a:lnTo>
                    <a:pt x="1359503" y="1397377"/>
                  </a:lnTo>
                  <a:lnTo>
                    <a:pt x="0" y="1397377"/>
                  </a:lnTo>
                  <a:close/>
                </a:path>
              </a:pathLst>
            </a:custGeom>
            <a:solidFill>
              <a:srgbClr val="9A9185"/>
            </a:solidFill>
          </p:spPr>
        </p:sp>
        <p:sp>
          <p:nvSpPr>
            <p:cNvPr name="TextBox 4" id="4"/>
            <p:cNvSpPr txBox="true"/>
            <p:nvPr/>
          </p:nvSpPr>
          <p:spPr>
            <a:xfrm>
              <a:off x="0" y="-38100"/>
              <a:ext cx="1359503" cy="1435477"/>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7266640" y="1775003"/>
            <a:ext cx="9624278" cy="6736995"/>
          </a:xfrm>
          <a:custGeom>
            <a:avLst/>
            <a:gdLst/>
            <a:ahLst/>
            <a:cxnLst/>
            <a:rect r="r" b="b" t="t" l="l"/>
            <a:pathLst>
              <a:path h="6736995" w="9624278">
                <a:moveTo>
                  <a:pt x="0" y="0"/>
                </a:moveTo>
                <a:lnTo>
                  <a:pt x="9624278" y="0"/>
                </a:lnTo>
                <a:lnTo>
                  <a:pt x="9624278" y="6736994"/>
                </a:lnTo>
                <a:lnTo>
                  <a:pt x="0" y="6736994"/>
                </a:lnTo>
                <a:lnTo>
                  <a:pt x="0" y="0"/>
                </a:lnTo>
                <a:close/>
              </a:path>
            </a:pathLst>
          </a:custGeom>
          <a:blipFill>
            <a:blip r:embed="rId2"/>
            <a:stretch>
              <a:fillRect l="0" t="0" r="0" b="0"/>
            </a:stretch>
          </a:blipFill>
        </p:spPr>
      </p:sp>
      <p:grpSp>
        <p:nvGrpSpPr>
          <p:cNvPr name="Group 6" id="6"/>
          <p:cNvGrpSpPr/>
          <p:nvPr/>
        </p:nvGrpSpPr>
        <p:grpSpPr>
          <a:xfrm rot="0">
            <a:off x="-6449680" y="-376080"/>
            <a:ext cx="13763944" cy="11308819"/>
            <a:chOff x="0" y="0"/>
            <a:chExt cx="3625072" cy="2978454"/>
          </a:xfrm>
        </p:grpSpPr>
        <p:sp>
          <p:nvSpPr>
            <p:cNvPr name="Freeform 7" id="7"/>
            <p:cNvSpPr/>
            <p:nvPr/>
          </p:nvSpPr>
          <p:spPr>
            <a:xfrm flipH="false" flipV="false" rot="0">
              <a:off x="0" y="0"/>
              <a:ext cx="3625072" cy="2978454"/>
            </a:xfrm>
            <a:custGeom>
              <a:avLst/>
              <a:gdLst/>
              <a:ahLst/>
              <a:cxnLst/>
              <a:rect r="r" b="b" t="t" l="l"/>
              <a:pathLst>
                <a:path h="2978454" w="3625072">
                  <a:moveTo>
                    <a:pt x="0" y="0"/>
                  </a:moveTo>
                  <a:lnTo>
                    <a:pt x="3625072" y="0"/>
                  </a:lnTo>
                  <a:lnTo>
                    <a:pt x="3625072" y="2978454"/>
                  </a:lnTo>
                  <a:lnTo>
                    <a:pt x="0" y="2978454"/>
                  </a:lnTo>
                  <a:close/>
                </a:path>
              </a:pathLst>
            </a:custGeom>
            <a:solidFill>
              <a:srgbClr val="6B4931"/>
            </a:solidFill>
          </p:spPr>
        </p:sp>
        <p:sp>
          <p:nvSpPr>
            <p:cNvPr name="TextBox 8" id="8"/>
            <p:cNvSpPr txBox="true"/>
            <p:nvPr/>
          </p:nvSpPr>
          <p:spPr>
            <a:xfrm>
              <a:off x="0" y="-38100"/>
              <a:ext cx="3625072" cy="3016554"/>
            </a:xfrm>
            <a:prstGeom prst="rect">
              <a:avLst/>
            </a:prstGeom>
          </p:spPr>
          <p:txBody>
            <a:bodyPr anchor="ctr" rtlCol="false" tIns="50800" lIns="50800" bIns="50800" rIns="50800"/>
            <a:lstStyle/>
            <a:p>
              <a:pPr algn="ctr">
                <a:lnSpc>
                  <a:spcPts val="2659"/>
                </a:lnSpc>
                <a:spcBef>
                  <a:spcPct val="0"/>
                </a:spcBef>
              </a:pPr>
            </a:p>
          </p:txBody>
        </p:sp>
      </p:grpSp>
      <p:sp>
        <p:nvSpPr>
          <p:cNvPr name="TextBox 9" id="9"/>
          <p:cNvSpPr txBox="true"/>
          <p:nvPr/>
        </p:nvSpPr>
        <p:spPr>
          <a:xfrm rot="0">
            <a:off x="914400" y="2161895"/>
            <a:ext cx="5235727" cy="1111676"/>
          </a:xfrm>
          <a:prstGeom prst="rect">
            <a:avLst/>
          </a:prstGeom>
        </p:spPr>
        <p:txBody>
          <a:bodyPr anchor="t" rtlCol="false" tIns="0" lIns="0" bIns="0" rIns="0">
            <a:spAutoFit/>
          </a:bodyPr>
          <a:lstStyle/>
          <a:p>
            <a:pPr>
              <a:lnSpc>
                <a:spcPts val="8580"/>
              </a:lnSpc>
            </a:pPr>
            <a:r>
              <a:rPr lang="en-US" sz="7944">
                <a:solidFill>
                  <a:srgbClr val="E8DAC0"/>
                </a:solidFill>
                <a:latin typeface="Libre Baskerville Bold"/>
              </a:rPr>
              <a:t>Overview</a:t>
            </a:r>
          </a:p>
        </p:txBody>
      </p:sp>
      <p:sp>
        <p:nvSpPr>
          <p:cNvPr name="TextBox 10" id="10"/>
          <p:cNvSpPr txBox="true"/>
          <p:nvPr/>
        </p:nvSpPr>
        <p:spPr>
          <a:xfrm rot="0">
            <a:off x="1028700" y="3483035"/>
            <a:ext cx="5383415" cy="5934513"/>
          </a:xfrm>
          <a:prstGeom prst="rect">
            <a:avLst/>
          </a:prstGeom>
        </p:spPr>
        <p:txBody>
          <a:bodyPr anchor="t" rtlCol="false" tIns="0" lIns="0" bIns="0" rIns="0">
            <a:spAutoFit/>
          </a:bodyPr>
          <a:lstStyle/>
          <a:p>
            <a:pPr>
              <a:lnSpc>
                <a:spcPts val="3650"/>
              </a:lnSpc>
            </a:pPr>
            <a:r>
              <a:rPr lang="en-US" sz="2607">
                <a:solidFill>
                  <a:srgbClr val="E8DAC0"/>
                </a:solidFill>
                <a:latin typeface="Now"/>
              </a:rPr>
              <a:t>The hotel industry relies on data to make informed decisions and provide a better guest experience. In this project, I worked with a hotel reservation dataset to gain insights into guest preferences, booking trends, and other key factors that impact the hotel's operations. Used SQL to query and analyze the data, as well as answer specific questions about the dataset.</a:t>
            </a:r>
          </a:p>
        </p:txBody>
      </p:sp>
      <p:sp>
        <p:nvSpPr>
          <p:cNvPr name="TextBox 11" id="11"/>
          <p:cNvSpPr txBox="true"/>
          <p:nvPr/>
        </p:nvSpPr>
        <p:spPr>
          <a:xfrm rot="0">
            <a:off x="11068496" y="9575521"/>
            <a:ext cx="6890546" cy="365759"/>
          </a:xfrm>
          <a:prstGeom prst="rect">
            <a:avLst/>
          </a:prstGeom>
        </p:spPr>
        <p:txBody>
          <a:bodyPr anchor="t" rtlCol="false" tIns="0" lIns="0" bIns="0" rIns="0">
            <a:spAutoFit/>
          </a:bodyPr>
          <a:lstStyle/>
          <a:p>
            <a:pPr algn="r">
              <a:lnSpc>
                <a:spcPts val="2940"/>
              </a:lnSpc>
            </a:pPr>
            <a:r>
              <a:rPr lang="en-US" sz="2100">
                <a:solidFill>
                  <a:srgbClr val="6B4931"/>
                </a:solidFill>
                <a:latin typeface="Arimo"/>
              </a:rPr>
              <a:t>@SATYA NAGA VENKATA SAI KRISHNA TUMMIDI</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E8DAC0"/>
        </a:solidFill>
      </p:bgPr>
    </p:bg>
    <p:spTree>
      <p:nvGrpSpPr>
        <p:cNvPr id="1" name=""/>
        <p:cNvGrpSpPr/>
        <p:nvPr/>
      </p:nvGrpSpPr>
      <p:grpSpPr>
        <a:xfrm>
          <a:off x="0" y="0"/>
          <a:ext cx="0" cy="0"/>
          <a:chOff x="0" y="0"/>
          <a:chExt cx="0" cy="0"/>
        </a:xfrm>
      </p:grpSpPr>
      <p:grpSp>
        <p:nvGrpSpPr>
          <p:cNvPr name="Group 2" id="2"/>
          <p:cNvGrpSpPr/>
          <p:nvPr/>
        </p:nvGrpSpPr>
        <p:grpSpPr>
          <a:xfrm rot="0">
            <a:off x="-366768" y="0"/>
            <a:ext cx="5789936" cy="10854279"/>
            <a:chOff x="0" y="0"/>
            <a:chExt cx="1524921" cy="2858740"/>
          </a:xfrm>
        </p:grpSpPr>
        <p:sp>
          <p:nvSpPr>
            <p:cNvPr name="Freeform 3" id="3"/>
            <p:cNvSpPr/>
            <p:nvPr/>
          </p:nvSpPr>
          <p:spPr>
            <a:xfrm flipH="false" flipV="false" rot="0">
              <a:off x="0" y="0"/>
              <a:ext cx="1524921" cy="2858740"/>
            </a:xfrm>
            <a:custGeom>
              <a:avLst/>
              <a:gdLst/>
              <a:ahLst/>
              <a:cxnLst/>
              <a:rect r="r" b="b" t="t" l="l"/>
              <a:pathLst>
                <a:path h="2858740" w="1524921">
                  <a:moveTo>
                    <a:pt x="0" y="0"/>
                  </a:moveTo>
                  <a:lnTo>
                    <a:pt x="1524921" y="0"/>
                  </a:lnTo>
                  <a:lnTo>
                    <a:pt x="1524921" y="2858740"/>
                  </a:lnTo>
                  <a:lnTo>
                    <a:pt x="0" y="2858740"/>
                  </a:lnTo>
                  <a:close/>
                </a:path>
              </a:pathLst>
            </a:custGeom>
            <a:solidFill>
              <a:srgbClr val="6B4931"/>
            </a:solidFill>
          </p:spPr>
        </p:sp>
        <p:sp>
          <p:nvSpPr>
            <p:cNvPr name="TextBox 4" id="4"/>
            <p:cNvSpPr txBox="true"/>
            <p:nvPr/>
          </p:nvSpPr>
          <p:spPr>
            <a:xfrm>
              <a:off x="0" y="-38100"/>
              <a:ext cx="1524921" cy="2896840"/>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330124" y="3987636"/>
            <a:ext cx="4396152" cy="2406978"/>
          </a:xfrm>
          <a:prstGeom prst="rect">
            <a:avLst/>
          </a:prstGeom>
        </p:spPr>
        <p:txBody>
          <a:bodyPr anchor="t" rtlCol="false" tIns="0" lIns="0" bIns="0" rIns="0">
            <a:spAutoFit/>
          </a:bodyPr>
          <a:lstStyle/>
          <a:p>
            <a:pPr>
              <a:lnSpc>
                <a:spcPts val="9409"/>
              </a:lnSpc>
            </a:pPr>
            <a:r>
              <a:rPr lang="en-US" sz="8712">
                <a:solidFill>
                  <a:srgbClr val="E8DAC0"/>
                </a:solidFill>
                <a:latin typeface="Libre Baskerville Bold"/>
              </a:rPr>
              <a:t>Dataset Details</a:t>
            </a:r>
          </a:p>
        </p:txBody>
      </p:sp>
      <p:sp>
        <p:nvSpPr>
          <p:cNvPr name="TextBox 6" id="6"/>
          <p:cNvSpPr txBox="true"/>
          <p:nvPr/>
        </p:nvSpPr>
        <p:spPr>
          <a:xfrm rot="0">
            <a:off x="5264089" y="552461"/>
            <a:ext cx="12577665" cy="9153504"/>
          </a:xfrm>
          <a:prstGeom prst="rect">
            <a:avLst/>
          </a:prstGeom>
        </p:spPr>
        <p:txBody>
          <a:bodyPr anchor="t" rtlCol="false" tIns="0" lIns="0" bIns="0" rIns="0">
            <a:spAutoFit/>
          </a:bodyPr>
          <a:lstStyle/>
          <a:p>
            <a:pPr algn="just" marL="772570" indent="-386285" lvl="1">
              <a:lnSpc>
                <a:spcPts val="4544"/>
              </a:lnSpc>
              <a:buFont typeface="Arial"/>
              <a:buChar char="•"/>
            </a:pPr>
            <a:r>
              <a:rPr lang="en-US" sz="3578" spc="10">
                <a:solidFill>
                  <a:srgbClr val="6B4931"/>
                </a:solidFill>
                <a:latin typeface="Arapey Bold"/>
              </a:rPr>
              <a:t>Booking_ID:</a:t>
            </a:r>
            <a:r>
              <a:rPr lang="en-US" sz="3578" spc="10">
                <a:solidFill>
                  <a:srgbClr val="000000"/>
                </a:solidFill>
                <a:latin typeface="Arapey Bold"/>
              </a:rPr>
              <a:t> A unique identifier for each hotel reservation. </a:t>
            </a:r>
          </a:p>
          <a:p>
            <a:pPr algn="just" marL="772570" indent="-386285" lvl="1">
              <a:lnSpc>
                <a:spcPts val="4544"/>
              </a:lnSpc>
              <a:buFont typeface="Arial"/>
              <a:buChar char="•"/>
            </a:pPr>
            <a:r>
              <a:rPr lang="en-US" sz="3578" spc="10">
                <a:solidFill>
                  <a:srgbClr val="6B4931"/>
                </a:solidFill>
                <a:latin typeface="Arapey Bold"/>
              </a:rPr>
              <a:t>no_of_adults:</a:t>
            </a:r>
            <a:r>
              <a:rPr lang="en-US" sz="3578" spc="10">
                <a:solidFill>
                  <a:srgbClr val="000000"/>
                </a:solidFill>
                <a:latin typeface="Arapey Bold"/>
              </a:rPr>
              <a:t> The number of adults in the reservation. </a:t>
            </a:r>
          </a:p>
          <a:p>
            <a:pPr algn="just" marL="772570" indent="-386285" lvl="1">
              <a:lnSpc>
                <a:spcPts val="4544"/>
              </a:lnSpc>
              <a:buFont typeface="Arial"/>
              <a:buChar char="•"/>
            </a:pPr>
            <a:r>
              <a:rPr lang="en-US" sz="3578" spc="10">
                <a:solidFill>
                  <a:srgbClr val="6B4931"/>
                </a:solidFill>
                <a:latin typeface="Arapey Bold"/>
              </a:rPr>
              <a:t>no_of_children:</a:t>
            </a:r>
            <a:r>
              <a:rPr lang="en-US" sz="3578" spc="10">
                <a:solidFill>
                  <a:srgbClr val="000000"/>
                </a:solidFill>
                <a:latin typeface="Arapey Bold"/>
              </a:rPr>
              <a:t> The number of children in the reservation. </a:t>
            </a:r>
          </a:p>
          <a:p>
            <a:pPr algn="just" marL="772570" indent="-386285" lvl="1">
              <a:lnSpc>
                <a:spcPts val="4544"/>
              </a:lnSpc>
              <a:buFont typeface="Arial"/>
              <a:buChar char="•"/>
            </a:pPr>
            <a:r>
              <a:rPr lang="en-US" sz="3578" spc="10">
                <a:solidFill>
                  <a:srgbClr val="6B4931"/>
                </a:solidFill>
                <a:latin typeface="Arapey Bold"/>
              </a:rPr>
              <a:t>no_of_weekend_nights:</a:t>
            </a:r>
            <a:r>
              <a:rPr lang="en-US" sz="3578" spc="10">
                <a:solidFill>
                  <a:srgbClr val="000000"/>
                </a:solidFill>
                <a:latin typeface="Arapey Bold"/>
              </a:rPr>
              <a:t> The number of nights in the reservation that fall on weekends. </a:t>
            </a:r>
          </a:p>
          <a:p>
            <a:pPr algn="just" marL="772570" indent="-386285" lvl="1">
              <a:lnSpc>
                <a:spcPts val="4544"/>
              </a:lnSpc>
              <a:buFont typeface="Arial"/>
              <a:buChar char="•"/>
            </a:pPr>
            <a:r>
              <a:rPr lang="en-US" sz="3578" spc="10">
                <a:solidFill>
                  <a:srgbClr val="6B4931"/>
                </a:solidFill>
                <a:latin typeface="Arapey Bold"/>
              </a:rPr>
              <a:t>no_of_week_nights:</a:t>
            </a:r>
            <a:r>
              <a:rPr lang="en-US" sz="3578" spc="10">
                <a:solidFill>
                  <a:srgbClr val="000000"/>
                </a:solidFill>
                <a:latin typeface="Arapey Bold"/>
              </a:rPr>
              <a:t> The number of nights in the reservation that fall on weekdays. </a:t>
            </a:r>
          </a:p>
          <a:p>
            <a:pPr algn="just" marL="772570" indent="-386285" lvl="1">
              <a:lnSpc>
                <a:spcPts val="4544"/>
              </a:lnSpc>
              <a:buFont typeface="Arial"/>
              <a:buChar char="•"/>
            </a:pPr>
            <a:r>
              <a:rPr lang="en-US" sz="3578" spc="10">
                <a:solidFill>
                  <a:srgbClr val="6B4931"/>
                </a:solidFill>
                <a:latin typeface="Arapey Bold"/>
              </a:rPr>
              <a:t>type_of_meal_plan:</a:t>
            </a:r>
            <a:r>
              <a:rPr lang="en-US" sz="3578" spc="10">
                <a:solidFill>
                  <a:srgbClr val="000000"/>
                </a:solidFill>
                <a:latin typeface="Arapey Bold"/>
              </a:rPr>
              <a:t> The meal plan chosen by the guests. </a:t>
            </a:r>
          </a:p>
          <a:p>
            <a:pPr marL="772570" indent="-386285" lvl="1">
              <a:lnSpc>
                <a:spcPts val="4544"/>
              </a:lnSpc>
              <a:buFont typeface="Arial"/>
              <a:buChar char="•"/>
            </a:pPr>
            <a:r>
              <a:rPr lang="en-US" sz="3578" spc="10">
                <a:solidFill>
                  <a:srgbClr val="6B4931"/>
                </a:solidFill>
                <a:latin typeface="Arapey Bold"/>
              </a:rPr>
              <a:t>room_type_reserved:</a:t>
            </a:r>
            <a:r>
              <a:rPr lang="en-US" sz="3578" spc="10">
                <a:solidFill>
                  <a:srgbClr val="000000"/>
                </a:solidFill>
                <a:latin typeface="Arapey Bold"/>
              </a:rPr>
              <a:t> The type of room reserved by the guests. </a:t>
            </a:r>
          </a:p>
          <a:p>
            <a:pPr marL="772570" indent="-386285" lvl="1">
              <a:lnSpc>
                <a:spcPts val="4544"/>
              </a:lnSpc>
              <a:buFont typeface="Arial"/>
              <a:buChar char="•"/>
            </a:pPr>
            <a:r>
              <a:rPr lang="en-US" sz="3578" spc="10">
                <a:solidFill>
                  <a:srgbClr val="6B4931"/>
                </a:solidFill>
                <a:latin typeface="Arapey Bold"/>
              </a:rPr>
              <a:t>lead_time: </a:t>
            </a:r>
            <a:r>
              <a:rPr lang="en-US" sz="3578" spc="10">
                <a:solidFill>
                  <a:srgbClr val="000000"/>
                </a:solidFill>
                <a:latin typeface="Arapey Bold"/>
              </a:rPr>
              <a:t>The number of days between booking and arrival. </a:t>
            </a:r>
          </a:p>
          <a:p>
            <a:pPr algn="just" marL="772570" indent="-386285" lvl="1">
              <a:lnSpc>
                <a:spcPts val="4544"/>
              </a:lnSpc>
              <a:buFont typeface="Arial"/>
              <a:buChar char="•"/>
            </a:pPr>
            <a:r>
              <a:rPr lang="en-US" sz="3578" spc="10">
                <a:solidFill>
                  <a:srgbClr val="6B4931"/>
                </a:solidFill>
                <a:latin typeface="Arapey Bold"/>
              </a:rPr>
              <a:t>arrival_date:</a:t>
            </a:r>
            <a:r>
              <a:rPr lang="en-US" sz="3578" spc="10">
                <a:solidFill>
                  <a:srgbClr val="000000"/>
                </a:solidFill>
                <a:latin typeface="Arapey Bold"/>
              </a:rPr>
              <a:t> The date of arrival. </a:t>
            </a:r>
          </a:p>
          <a:p>
            <a:pPr marL="772570" indent="-386285" lvl="1">
              <a:lnSpc>
                <a:spcPts val="4544"/>
              </a:lnSpc>
              <a:buFont typeface="Arial"/>
              <a:buChar char="•"/>
            </a:pPr>
            <a:r>
              <a:rPr lang="en-US" sz="3578" spc="10">
                <a:solidFill>
                  <a:srgbClr val="6B4931"/>
                </a:solidFill>
                <a:latin typeface="Arapey Bold"/>
              </a:rPr>
              <a:t>market_segment_type:</a:t>
            </a:r>
            <a:r>
              <a:rPr lang="en-US" sz="3578" spc="10">
                <a:solidFill>
                  <a:srgbClr val="000000"/>
                </a:solidFill>
                <a:latin typeface="Arapey Bold"/>
              </a:rPr>
              <a:t> The market segment to which the reservation belongs. </a:t>
            </a:r>
          </a:p>
          <a:p>
            <a:pPr marL="772570" indent="-386285" lvl="1">
              <a:lnSpc>
                <a:spcPts val="4544"/>
              </a:lnSpc>
              <a:buFont typeface="Arial"/>
              <a:buChar char="•"/>
            </a:pPr>
            <a:r>
              <a:rPr lang="en-US" sz="3578" spc="10">
                <a:solidFill>
                  <a:srgbClr val="6B4931"/>
                </a:solidFill>
                <a:latin typeface="Arapey Bold"/>
              </a:rPr>
              <a:t>avg_price_per_room:</a:t>
            </a:r>
            <a:r>
              <a:rPr lang="en-US" sz="3578" spc="10">
                <a:solidFill>
                  <a:srgbClr val="000000"/>
                </a:solidFill>
                <a:latin typeface="Arapey Bold"/>
              </a:rPr>
              <a:t> The average price per room in the reservation. </a:t>
            </a:r>
          </a:p>
          <a:p>
            <a:pPr algn="just" marL="772570" indent="-386285" lvl="1">
              <a:lnSpc>
                <a:spcPts val="4544"/>
              </a:lnSpc>
              <a:buFont typeface="Arial"/>
              <a:buChar char="•"/>
            </a:pPr>
            <a:r>
              <a:rPr lang="en-US" sz="3578" spc="10">
                <a:solidFill>
                  <a:srgbClr val="6B4931"/>
                </a:solidFill>
                <a:latin typeface="Arapey Bold"/>
              </a:rPr>
              <a:t>booking_status:</a:t>
            </a:r>
            <a:r>
              <a:rPr lang="en-US" sz="3578" spc="10">
                <a:solidFill>
                  <a:srgbClr val="000000"/>
                </a:solidFill>
                <a:latin typeface="Arapey Bold"/>
              </a:rPr>
              <a:t> The status of the booking.</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8DAC0"/>
        </a:solidFill>
      </p:bgPr>
    </p:bg>
    <p:spTree>
      <p:nvGrpSpPr>
        <p:cNvPr id="1" name=""/>
        <p:cNvGrpSpPr/>
        <p:nvPr/>
      </p:nvGrpSpPr>
      <p:grpSpPr>
        <a:xfrm>
          <a:off x="0" y="0"/>
          <a:ext cx="0" cy="0"/>
          <a:chOff x="0" y="0"/>
          <a:chExt cx="0" cy="0"/>
        </a:xfrm>
      </p:grpSpPr>
      <p:sp>
        <p:nvSpPr>
          <p:cNvPr name="Freeform 2" id="2"/>
          <p:cNvSpPr/>
          <p:nvPr/>
        </p:nvSpPr>
        <p:spPr>
          <a:xfrm flipH="false" flipV="false" rot="0">
            <a:off x="9594721" y="0"/>
            <a:ext cx="14931505" cy="10681804"/>
          </a:xfrm>
          <a:custGeom>
            <a:avLst/>
            <a:gdLst/>
            <a:ahLst/>
            <a:cxnLst/>
            <a:rect r="r" b="b" t="t" l="l"/>
            <a:pathLst>
              <a:path h="10681804" w="14931505">
                <a:moveTo>
                  <a:pt x="0" y="0"/>
                </a:moveTo>
                <a:lnTo>
                  <a:pt x="14931505" y="0"/>
                </a:lnTo>
                <a:lnTo>
                  <a:pt x="14931505" y="10681804"/>
                </a:lnTo>
                <a:lnTo>
                  <a:pt x="0" y="10681804"/>
                </a:lnTo>
                <a:lnTo>
                  <a:pt x="0" y="0"/>
                </a:lnTo>
                <a:close/>
              </a:path>
            </a:pathLst>
          </a:custGeom>
          <a:blipFill>
            <a:blip r:embed="rId2">
              <a:alphaModFix amt="24000"/>
            </a:blip>
            <a:stretch>
              <a:fillRect l="-7375" t="0" r="0" b="0"/>
            </a:stretch>
          </a:blipFill>
        </p:spPr>
      </p:sp>
      <p:sp>
        <p:nvSpPr>
          <p:cNvPr name="Freeform 3" id="3"/>
          <p:cNvSpPr/>
          <p:nvPr/>
        </p:nvSpPr>
        <p:spPr>
          <a:xfrm flipH="false" flipV="false" rot="0">
            <a:off x="371182" y="2945826"/>
            <a:ext cx="10103147" cy="2724203"/>
          </a:xfrm>
          <a:custGeom>
            <a:avLst/>
            <a:gdLst/>
            <a:ahLst/>
            <a:cxnLst/>
            <a:rect r="r" b="b" t="t" l="l"/>
            <a:pathLst>
              <a:path h="2724203" w="10103147">
                <a:moveTo>
                  <a:pt x="0" y="0"/>
                </a:moveTo>
                <a:lnTo>
                  <a:pt x="10103146" y="0"/>
                </a:lnTo>
                <a:lnTo>
                  <a:pt x="10103146" y="2724203"/>
                </a:lnTo>
                <a:lnTo>
                  <a:pt x="0" y="2724203"/>
                </a:lnTo>
                <a:lnTo>
                  <a:pt x="0" y="0"/>
                </a:lnTo>
                <a:close/>
              </a:path>
            </a:pathLst>
          </a:custGeom>
          <a:blipFill>
            <a:blip r:embed="rId3"/>
            <a:stretch>
              <a:fillRect l="0" t="0" r="0" b="0"/>
            </a:stretch>
          </a:blipFill>
          <a:ln w="9525" cap="sq">
            <a:solidFill>
              <a:srgbClr val="6B4931"/>
            </a:solidFill>
            <a:prstDash val="solid"/>
            <a:miter/>
          </a:ln>
        </p:spPr>
      </p:sp>
      <p:sp>
        <p:nvSpPr>
          <p:cNvPr name="Freeform 4" id="4"/>
          <p:cNvSpPr/>
          <p:nvPr/>
        </p:nvSpPr>
        <p:spPr>
          <a:xfrm flipH="false" flipV="false" rot="0">
            <a:off x="371182" y="6212954"/>
            <a:ext cx="10103147" cy="3285110"/>
          </a:xfrm>
          <a:custGeom>
            <a:avLst/>
            <a:gdLst/>
            <a:ahLst/>
            <a:cxnLst/>
            <a:rect r="r" b="b" t="t" l="l"/>
            <a:pathLst>
              <a:path h="3285110" w="10103147">
                <a:moveTo>
                  <a:pt x="0" y="0"/>
                </a:moveTo>
                <a:lnTo>
                  <a:pt x="10103146" y="0"/>
                </a:lnTo>
                <a:lnTo>
                  <a:pt x="10103146" y="3285110"/>
                </a:lnTo>
                <a:lnTo>
                  <a:pt x="0" y="3285110"/>
                </a:lnTo>
                <a:lnTo>
                  <a:pt x="0" y="0"/>
                </a:lnTo>
                <a:close/>
              </a:path>
            </a:pathLst>
          </a:custGeom>
          <a:blipFill>
            <a:blip r:embed="rId4"/>
            <a:stretch>
              <a:fillRect l="0" t="0" r="0" b="-40551"/>
            </a:stretch>
          </a:blipFill>
          <a:ln w="9525" cap="sq">
            <a:solidFill>
              <a:srgbClr val="6B4931"/>
            </a:solidFill>
            <a:prstDash val="solid"/>
            <a:miter/>
          </a:ln>
        </p:spPr>
      </p:sp>
      <p:sp>
        <p:nvSpPr>
          <p:cNvPr name="TextBox 5" id="5"/>
          <p:cNvSpPr txBox="true"/>
          <p:nvPr/>
        </p:nvSpPr>
        <p:spPr>
          <a:xfrm rot="0">
            <a:off x="371182" y="711417"/>
            <a:ext cx="16689292" cy="1694815"/>
          </a:xfrm>
          <a:prstGeom prst="rect">
            <a:avLst/>
          </a:prstGeom>
        </p:spPr>
        <p:txBody>
          <a:bodyPr anchor="t" rtlCol="false" tIns="0" lIns="0" bIns="0" rIns="0">
            <a:spAutoFit/>
          </a:bodyPr>
          <a:lstStyle/>
          <a:p>
            <a:pPr>
              <a:lnSpc>
                <a:spcPts val="6860"/>
              </a:lnSpc>
            </a:pPr>
            <a:r>
              <a:rPr lang="en-US" sz="4900">
                <a:solidFill>
                  <a:srgbClr val="000000"/>
                </a:solidFill>
                <a:latin typeface="Comic Sans Bold"/>
              </a:rPr>
              <a:t>1. What is the total number of reservations in the dataset?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8DAC0"/>
        </a:solidFill>
      </p:bgPr>
    </p:bg>
    <p:spTree>
      <p:nvGrpSpPr>
        <p:cNvPr id="1" name=""/>
        <p:cNvGrpSpPr/>
        <p:nvPr/>
      </p:nvGrpSpPr>
      <p:grpSpPr>
        <a:xfrm>
          <a:off x="0" y="0"/>
          <a:ext cx="0" cy="0"/>
          <a:chOff x="0" y="0"/>
          <a:chExt cx="0" cy="0"/>
        </a:xfrm>
      </p:grpSpPr>
      <p:sp>
        <p:nvSpPr>
          <p:cNvPr name="Freeform 2" id="2"/>
          <p:cNvSpPr/>
          <p:nvPr/>
        </p:nvSpPr>
        <p:spPr>
          <a:xfrm flipH="false" flipV="false" rot="0">
            <a:off x="9594721" y="0"/>
            <a:ext cx="14931505" cy="10681804"/>
          </a:xfrm>
          <a:custGeom>
            <a:avLst/>
            <a:gdLst/>
            <a:ahLst/>
            <a:cxnLst/>
            <a:rect r="r" b="b" t="t" l="l"/>
            <a:pathLst>
              <a:path h="10681804" w="14931505">
                <a:moveTo>
                  <a:pt x="0" y="0"/>
                </a:moveTo>
                <a:lnTo>
                  <a:pt x="14931505" y="0"/>
                </a:lnTo>
                <a:lnTo>
                  <a:pt x="14931505" y="10681804"/>
                </a:lnTo>
                <a:lnTo>
                  <a:pt x="0" y="10681804"/>
                </a:lnTo>
                <a:lnTo>
                  <a:pt x="0" y="0"/>
                </a:lnTo>
                <a:close/>
              </a:path>
            </a:pathLst>
          </a:custGeom>
          <a:blipFill>
            <a:blip r:embed="rId2">
              <a:alphaModFix amt="24000"/>
            </a:blip>
            <a:stretch>
              <a:fillRect l="-7375" t="0" r="0" b="0"/>
            </a:stretch>
          </a:blipFill>
        </p:spPr>
      </p:sp>
      <p:sp>
        <p:nvSpPr>
          <p:cNvPr name="Freeform 3" id="3"/>
          <p:cNvSpPr/>
          <p:nvPr/>
        </p:nvSpPr>
        <p:spPr>
          <a:xfrm flipH="false" flipV="false" rot="0">
            <a:off x="371182" y="1973143"/>
            <a:ext cx="10235554" cy="4537830"/>
          </a:xfrm>
          <a:custGeom>
            <a:avLst/>
            <a:gdLst/>
            <a:ahLst/>
            <a:cxnLst/>
            <a:rect r="r" b="b" t="t" l="l"/>
            <a:pathLst>
              <a:path h="4537830" w="10235554">
                <a:moveTo>
                  <a:pt x="0" y="0"/>
                </a:moveTo>
                <a:lnTo>
                  <a:pt x="10235554" y="0"/>
                </a:lnTo>
                <a:lnTo>
                  <a:pt x="10235554" y="4537830"/>
                </a:lnTo>
                <a:lnTo>
                  <a:pt x="0" y="4537830"/>
                </a:lnTo>
                <a:lnTo>
                  <a:pt x="0" y="0"/>
                </a:lnTo>
                <a:close/>
              </a:path>
            </a:pathLst>
          </a:custGeom>
          <a:blipFill>
            <a:blip r:embed="rId3"/>
            <a:stretch>
              <a:fillRect l="0" t="0" r="0" b="0"/>
            </a:stretch>
          </a:blipFill>
          <a:ln w="9525" cap="sq">
            <a:solidFill>
              <a:srgbClr val="6B4931"/>
            </a:solidFill>
            <a:prstDash val="solid"/>
            <a:miter/>
          </a:ln>
        </p:spPr>
      </p:sp>
      <p:sp>
        <p:nvSpPr>
          <p:cNvPr name="Freeform 4" id="4"/>
          <p:cNvSpPr/>
          <p:nvPr/>
        </p:nvSpPr>
        <p:spPr>
          <a:xfrm flipH="false" flipV="false" rot="0">
            <a:off x="371182" y="7377661"/>
            <a:ext cx="9732030" cy="2193489"/>
          </a:xfrm>
          <a:custGeom>
            <a:avLst/>
            <a:gdLst/>
            <a:ahLst/>
            <a:cxnLst/>
            <a:rect r="r" b="b" t="t" l="l"/>
            <a:pathLst>
              <a:path h="2193489" w="9732030">
                <a:moveTo>
                  <a:pt x="0" y="0"/>
                </a:moveTo>
                <a:lnTo>
                  <a:pt x="9732030" y="0"/>
                </a:lnTo>
                <a:lnTo>
                  <a:pt x="9732030" y="2193488"/>
                </a:lnTo>
                <a:lnTo>
                  <a:pt x="0" y="2193488"/>
                </a:lnTo>
                <a:lnTo>
                  <a:pt x="0" y="0"/>
                </a:lnTo>
                <a:close/>
              </a:path>
            </a:pathLst>
          </a:custGeom>
          <a:blipFill>
            <a:blip r:embed="rId4"/>
            <a:stretch>
              <a:fillRect l="0" t="0" r="0" b="0"/>
            </a:stretch>
          </a:blipFill>
          <a:ln w="9525" cap="sq">
            <a:solidFill>
              <a:srgbClr val="6B4931"/>
            </a:solidFill>
            <a:prstDash val="solid"/>
            <a:miter/>
          </a:ln>
        </p:spPr>
      </p:sp>
      <p:sp>
        <p:nvSpPr>
          <p:cNvPr name="TextBox 5" id="5"/>
          <p:cNvSpPr txBox="true"/>
          <p:nvPr/>
        </p:nvSpPr>
        <p:spPr>
          <a:xfrm rot="0">
            <a:off x="371182" y="652352"/>
            <a:ext cx="17198600" cy="819976"/>
          </a:xfrm>
          <a:prstGeom prst="rect">
            <a:avLst/>
          </a:prstGeom>
        </p:spPr>
        <p:txBody>
          <a:bodyPr anchor="t" rtlCol="false" tIns="0" lIns="0" bIns="0" rIns="0">
            <a:spAutoFit/>
          </a:bodyPr>
          <a:lstStyle/>
          <a:p>
            <a:pPr>
              <a:lnSpc>
                <a:spcPts val="6779"/>
              </a:lnSpc>
            </a:pPr>
            <a:r>
              <a:rPr lang="en-US" sz="4842">
                <a:solidFill>
                  <a:srgbClr val="000000"/>
                </a:solidFill>
                <a:latin typeface="Comic Sans Bold"/>
              </a:rPr>
              <a:t>2. Which meal plan is the most popular among guests?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8DAC0"/>
        </a:solidFill>
      </p:bgPr>
    </p:bg>
    <p:spTree>
      <p:nvGrpSpPr>
        <p:cNvPr id="1" name=""/>
        <p:cNvGrpSpPr/>
        <p:nvPr/>
      </p:nvGrpSpPr>
      <p:grpSpPr>
        <a:xfrm>
          <a:off x="0" y="0"/>
          <a:ext cx="0" cy="0"/>
          <a:chOff x="0" y="0"/>
          <a:chExt cx="0" cy="0"/>
        </a:xfrm>
      </p:grpSpPr>
      <p:sp>
        <p:nvSpPr>
          <p:cNvPr name="Freeform 2" id="2"/>
          <p:cNvSpPr/>
          <p:nvPr/>
        </p:nvSpPr>
        <p:spPr>
          <a:xfrm flipH="false" flipV="false" rot="0">
            <a:off x="9594721" y="0"/>
            <a:ext cx="14931505" cy="10681804"/>
          </a:xfrm>
          <a:custGeom>
            <a:avLst/>
            <a:gdLst/>
            <a:ahLst/>
            <a:cxnLst/>
            <a:rect r="r" b="b" t="t" l="l"/>
            <a:pathLst>
              <a:path h="10681804" w="14931505">
                <a:moveTo>
                  <a:pt x="0" y="0"/>
                </a:moveTo>
                <a:lnTo>
                  <a:pt x="14931505" y="0"/>
                </a:lnTo>
                <a:lnTo>
                  <a:pt x="14931505" y="10681804"/>
                </a:lnTo>
                <a:lnTo>
                  <a:pt x="0" y="10681804"/>
                </a:lnTo>
                <a:lnTo>
                  <a:pt x="0" y="0"/>
                </a:lnTo>
                <a:close/>
              </a:path>
            </a:pathLst>
          </a:custGeom>
          <a:blipFill>
            <a:blip r:embed="rId2">
              <a:alphaModFix amt="24000"/>
            </a:blip>
            <a:stretch>
              <a:fillRect l="-7375" t="0" r="0" b="0"/>
            </a:stretch>
          </a:blipFill>
        </p:spPr>
      </p:sp>
      <p:sp>
        <p:nvSpPr>
          <p:cNvPr name="Freeform 3" id="3"/>
          <p:cNvSpPr/>
          <p:nvPr/>
        </p:nvSpPr>
        <p:spPr>
          <a:xfrm flipH="false" flipV="false" rot="0">
            <a:off x="544700" y="3353517"/>
            <a:ext cx="12314738" cy="2252515"/>
          </a:xfrm>
          <a:custGeom>
            <a:avLst/>
            <a:gdLst/>
            <a:ahLst/>
            <a:cxnLst/>
            <a:rect r="r" b="b" t="t" l="l"/>
            <a:pathLst>
              <a:path h="2252515" w="12314738">
                <a:moveTo>
                  <a:pt x="0" y="0"/>
                </a:moveTo>
                <a:lnTo>
                  <a:pt x="12314737" y="0"/>
                </a:lnTo>
                <a:lnTo>
                  <a:pt x="12314737" y="2252515"/>
                </a:lnTo>
                <a:lnTo>
                  <a:pt x="0" y="2252515"/>
                </a:lnTo>
                <a:lnTo>
                  <a:pt x="0" y="0"/>
                </a:lnTo>
                <a:close/>
              </a:path>
            </a:pathLst>
          </a:custGeom>
          <a:blipFill>
            <a:blip r:embed="rId3"/>
            <a:stretch>
              <a:fillRect l="0" t="0" r="0" b="0"/>
            </a:stretch>
          </a:blipFill>
          <a:ln w="9525" cap="sq">
            <a:solidFill>
              <a:srgbClr val="6B4931"/>
            </a:solidFill>
            <a:prstDash val="solid"/>
            <a:miter/>
          </a:ln>
        </p:spPr>
      </p:sp>
      <p:sp>
        <p:nvSpPr>
          <p:cNvPr name="Freeform 4" id="4"/>
          <p:cNvSpPr/>
          <p:nvPr/>
        </p:nvSpPr>
        <p:spPr>
          <a:xfrm flipH="false" flipV="false" rot="0">
            <a:off x="544700" y="6339457"/>
            <a:ext cx="9240544" cy="2514212"/>
          </a:xfrm>
          <a:custGeom>
            <a:avLst/>
            <a:gdLst/>
            <a:ahLst/>
            <a:cxnLst/>
            <a:rect r="r" b="b" t="t" l="l"/>
            <a:pathLst>
              <a:path h="2514212" w="9240544">
                <a:moveTo>
                  <a:pt x="0" y="0"/>
                </a:moveTo>
                <a:lnTo>
                  <a:pt x="9240543" y="0"/>
                </a:lnTo>
                <a:lnTo>
                  <a:pt x="9240543" y="2514211"/>
                </a:lnTo>
                <a:lnTo>
                  <a:pt x="0" y="2514211"/>
                </a:lnTo>
                <a:lnTo>
                  <a:pt x="0" y="0"/>
                </a:lnTo>
                <a:close/>
              </a:path>
            </a:pathLst>
          </a:custGeom>
          <a:blipFill>
            <a:blip r:embed="rId4"/>
            <a:stretch>
              <a:fillRect l="0" t="0" r="0" b="0"/>
            </a:stretch>
          </a:blipFill>
          <a:ln w="9525" cap="sq">
            <a:solidFill>
              <a:srgbClr val="6B4931"/>
            </a:solidFill>
            <a:prstDash val="solid"/>
            <a:miter/>
          </a:ln>
        </p:spPr>
      </p:sp>
      <p:sp>
        <p:nvSpPr>
          <p:cNvPr name="TextBox 5" id="5"/>
          <p:cNvSpPr txBox="true"/>
          <p:nvPr/>
        </p:nvSpPr>
        <p:spPr>
          <a:xfrm rot="0">
            <a:off x="544700" y="942975"/>
            <a:ext cx="17198600" cy="1677226"/>
          </a:xfrm>
          <a:prstGeom prst="rect">
            <a:avLst/>
          </a:prstGeom>
        </p:spPr>
        <p:txBody>
          <a:bodyPr anchor="t" rtlCol="false" tIns="0" lIns="0" bIns="0" rIns="0">
            <a:spAutoFit/>
          </a:bodyPr>
          <a:lstStyle/>
          <a:p>
            <a:pPr>
              <a:lnSpc>
                <a:spcPts val="6779"/>
              </a:lnSpc>
            </a:pPr>
            <a:r>
              <a:rPr lang="en-US" sz="4842">
                <a:solidFill>
                  <a:srgbClr val="000000"/>
                </a:solidFill>
                <a:latin typeface="Comic Sans Bold"/>
              </a:rPr>
              <a:t>3. What is the average price per room for reservations involving children?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8DAC0"/>
        </a:solidFill>
      </p:bgPr>
    </p:bg>
    <p:spTree>
      <p:nvGrpSpPr>
        <p:cNvPr id="1" name=""/>
        <p:cNvGrpSpPr/>
        <p:nvPr/>
      </p:nvGrpSpPr>
      <p:grpSpPr>
        <a:xfrm>
          <a:off x="0" y="0"/>
          <a:ext cx="0" cy="0"/>
          <a:chOff x="0" y="0"/>
          <a:chExt cx="0" cy="0"/>
        </a:xfrm>
      </p:grpSpPr>
      <p:sp>
        <p:nvSpPr>
          <p:cNvPr name="Freeform 2" id="2"/>
          <p:cNvSpPr/>
          <p:nvPr/>
        </p:nvSpPr>
        <p:spPr>
          <a:xfrm flipH="false" flipV="false" rot="0">
            <a:off x="9594721" y="0"/>
            <a:ext cx="14931505" cy="10681804"/>
          </a:xfrm>
          <a:custGeom>
            <a:avLst/>
            <a:gdLst/>
            <a:ahLst/>
            <a:cxnLst/>
            <a:rect r="r" b="b" t="t" l="l"/>
            <a:pathLst>
              <a:path h="10681804" w="14931505">
                <a:moveTo>
                  <a:pt x="0" y="0"/>
                </a:moveTo>
                <a:lnTo>
                  <a:pt x="14931505" y="0"/>
                </a:lnTo>
                <a:lnTo>
                  <a:pt x="14931505" y="10681804"/>
                </a:lnTo>
                <a:lnTo>
                  <a:pt x="0" y="10681804"/>
                </a:lnTo>
                <a:lnTo>
                  <a:pt x="0" y="0"/>
                </a:lnTo>
                <a:close/>
              </a:path>
            </a:pathLst>
          </a:custGeom>
          <a:blipFill>
            <a:blip r:embed="rId2">
              <a:alphaModFix amt="24000"/>
            </a:blip>
            <a:stretch>
              <a:fillRect l="-7375" t="0" r="0" b="0"/>
            </a:stretch>
          </a:blipFill>
        </p:spPr>
      </p:sp>
      <p:sp>
        <p:nvSpPr>
          <p:cNvPr name="Freeform 3" id="3"/>
          <p:cNvSpPr/>
          <p:nvPr/>
        </p:nvSpPr>
        <p:spPr>
          <a:xfrm flipH="false" flipV="false" rot="0">
            <a:off x="544700" y="3099676"/>
            <a:ext cx="11017507" cy="2920514"/>
          </a:xfrm>
          <a:custGeom>
            <a:avLst/>
            <a:gdLst/>
            <a:ahLst/>
            <a:cxnLst/>
            <a:rect r="r" b="b" t="t" l="l"/>
            <a:pathLst>
              <a:path h="2920514" w="11017507">
                <a:moveTo>
                  <a:pt x="0" y="0"/>
                </a:moveTo>
                <a:lnTo>
                  <a:pt x="11017507" y="0"/>
                </a:lnTo>
                <a:lnTo>
                  <a:pt x="11017507" y="2920514"/>
                </a:lnTo>
                <a:lnTo>
                  <a:pt x="0" y="2920514"/>
                </a:lnTo>
                <a:lnTo>
                  <a:pt x="0" y="0"/>
                </a:lnTo>
                <a:close/>
              </a:path>
            </a:pathLst>
          </a:custGeom>
          <a:blipFill>
            <a:blip r:embed="rId3"/>
            <a:stretch>
              <a:fillRect l="0" t="0" r="0" b="0"/>
            </a:stretch>
          </a:blipFill>
          <a:ln w="9525" cap="sq">
            <a:solidFill>
              <a:srgbClr val="6B4931"/>
            </a:solidFill>
            <a:prstDash val="solid"/>
            <a:miter/>
          </a:ln>
        </p:spPr>
      </p:sp>
      <p:sp>
        <p:nvSpPr>
          <p:cNvPr name="Freeform 4" id="4"/>
          <p:cNvSpPr/>
          <p:nvPr/>
        </p:nvSpPr>
        <p:spPr>
          <a:xfrm flipH="false" flipV="false" rot="0">
            <a:off x="544700" y="6496440"/>
            <a:ext cx="9285479" cy="3116359"/>
          </a:xfrm>
          <a:custGeom>
            <a:avLst/>
            <a:gdLst/>
            <a:ahLst/>
            <a:cxnLst/>
            <a:rect r="r" b="b" t="t" l="l"/>
            <a:pathLst>
              <a:path h="3116359" w="9285479">
                <a:moveTo>
                  <a:pt x="0" y="0"/>
                </a:moveTo>
                <a:lnTo>
                  <a:pt x="9285479" y="0"/>
                </a:lnTo>
                <a:lnTo>
                  <a:pt x="9285479" y="3116359"/>
                </a:lnTo>
                <a:lnTo>
                  <a:pt x="0" y="3116359"/>
                </a:lnTo>
                <a:lnTo>
                  <a:pt x="0" y="0"/>
                </a:lnTo>
                <a:close/>
              </a:path>
            </a:pathLst>
          </a:custGeom>
          <a:blipFill>
            <a:blip r:embed="rId4"/>
            <a:stretch>
              <a:fillRect l="0" t="0" r="0" b="0"/>
            </a:stretch>
          </a:blipFill>
          <a:ln w="9525" cap="sq">
            <a:solidFill>
              <a:srgbClr val="6B4931"/>
            </a:solidFill>
            <a:prstDash val="solid"/>
            <a:miter/>
          </a:ln>
        </p:spPr>
      </p:sp>
      <p:sp>
        <p:nvSpPr>
          <p:cNvPr name="TextBox 5" id="5"/>
          <p:cNvSpPr txBox="true"/>
          <p:nvPr/>
        </p:nvSpPr>
        <p:spPr>
          <a:xfrm rot="0">
            <a:off x="544700" y="952500"/>
            <a:ext cx="17198600" cy="1596581"/>
          </a:xfrm>
          <a:prstGeom prst="rect">
            <a:avLst/>
          </a:prstGeom>
        </p:spPr>
        <p:txBody>
          <a:bodyPr anchor="t" rtlCol="false" tIns="0" lIns="0" bIns="0" rIns="0">
            <a:spAutoFit/>
          </a:bodyPr>
          <a:lstStyle/>
          <a:p>
            <a:pPr>
              <a:lnSpc>
                <a:spcPts val="6499"/>
              </a:lnSpc>
            </a:pPr>
            <a:r>
              <a:rPr lang="en-US" sz="4642">
                <a:solidFill>
                  <a:srgbClr val="000000"/>
                </a:solidFill>
                <a:latin typeface="Comic Sans Bold"/>
              </a:rPr>
              <a:t>4. How many reservations were made for the year 20XX (replace XX with the desired year)?</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8DAC0"/>
        </a:solidFill>
      </p:bgPr>
    </p:bg>
    <p:spTree>
      <p:nvGrpSpPr>
        <p:cNvPr id="1" name=""/>
        <p:cNvGrpSpPr/>
        <p:nvPr/>
      </p:nvGrpSpPr>
      <p:grpSpPr>
        <a:xfrm>
          <a:off x="0" y="0"/>
          <a:ext cx="0" cy="0"/>
          <a:chOff x="0" y="0"/>
          <a:chExt cx="0" cy="0"/>
        </a:xfrm>
      </p:grpSpPr>
      <p:sp>
        <p:nvSpPr>
          <p:cNvPr name="Freeform 2" id="2"/>
          <p:cNvSpPr/>
          <p:nvPr/>
        </p:nvSpPr>
        <p:spPr>
          <a:xfrm flipH="false" flipV="false" rot="0">
            <a:off x="9594721" y="0"/>
            <a:ext cx="14931505" cy="10681804"/>
          </a:xfrm>
          <a:custGeom>
            <a:avLst/>
            <a:gdLst/>
            <a:ahLst/>
            <a:cxnLst/>
            <a:rect r="r" b="b" t="t" l="l"/>
            <a:pathLst>
              <a:path h="10681804" w="14931505">
                <a:moveTo>
                  <a:pt x="0" y="0"/>
                </a:moveTo>
                <a:lnTo>
                  <a:pt x="14931505" y="0"/>
                </a:lnTo>
                <a:lnTo>
                  <a:pt x="14931505" y="10681804"/>
                </a:lnTo>
                <a:lnTo>
                  <a:pt x="0" y="10681804"/>
                </a:lnTo>
                <a:lnTo>
                  <a:pt x="0" y="0"/>
                </a:lnTo>
                <a:close/>
              </a:path>
            </a:pathLst>
          </a:custGeom>
          <a:blipFill>
            <a:blip r:embed="rId2">
              <a:alphaModFix amt="24000"/>
            </a:blip>
            <a:stretch>
              <a:fillRect l="-7375" t="0" r="0" b="0"/>
            </a:stretch>
          </a:blipFill>
        </p:spPr>
      </p:sp>
      <p:sp>
        <p:nvSpPr>
          <p:cNvPr name="Freeform 3" id="3"/>
          <p:cNvSpPr/>
          <p:nvPr/>
        </p:nvSpPr>
        <p:spPr>
          <a:xfrm flipH="false" flipV="false" rot="0">
            <a:off x="544700" y="1987319"/>
            <a:ext cx="10469936" cy="3576918"/>
          </a:xfrm>
          <a:custGeom>
            <a:avLst/>
            <a:gdLst/>
            <a:ahLst/>
            <a:cxnLst/>
            <a:rect r="r" b="b" t="t" l="l"/>
            <a:pathLst>
              <a:path h="3576918" w="10469936">
                <a:moveTo>
                  <a:pt x="0" y="0"/>
                </a:moveTo>
                <a:lnTo>
                  <a:pt x="10469936" y="0"/>
                </a:lnTo>
                <a:lnTo>
                  <a:pt x="10469936" y="3576917"/>
                </a:lnTo>
                <a:lnTo>
                  <a:pt x="0" y="3576917"/>
                </a:lnTo>
                <a:lnTo>
                  <a:pt x="0" y="0"/>
                </a:lnTo>
                <a:close/>
              </a:path>
            </a:pathLst>
          </a:custGeom>
          <a:blipFill>
            <a:blip r:embed="rId3"/>
            <a:stretch>
              <a:fillRect l="0" t="0" r="0" b="0"/>
            </a:stretch>
          </a:blipFill>
          <a:ln w="9525" cap="sq">
            <a:solidFill>
              <a:srgbClr val="6B4931"/>
            </a:solidFill>
            <a:prstDash val="solid"/>
            <a:miter/>
          </a:ln>
        </p:spPr>
      </p:sp>
      <p:sp>
        <p:nvSpPr>
          <p:cNvPr name="Freeform 4" id="4"/>
          <p:cNvSpPr/>
          <p:nvPr/>
        </p:nvSpPr>
        <p:spPr>
          <a:xfrm flipH="false" flipV="false" rot="0">
            <a:off x="544700" y="5788221"/>
            <a:ext cx="7843925" cy="3952683"/>
          </a:xfrm>
          <a:custGeom>
            <a:avLst/>
            <a:gdLst/>
            <a:ahLst/>
            <a:cxnLst/>
            <a:rect r="r" b="b" t="t" l="l"/>
            <a:pathLst>
              <a:path h="3952683" w="7843925">
                <a:moveTo>
                  <a:pt x="0" y="0"/>
                </a:moveTo>
                <a:lnTo>
                  <a:pt x="7843925" y="0"/>
                </a:lnTo>
                <a:lnTo>
                  <a:pt x="7843925" y="3952683"/>
                </a:lnTo>
                <a:lnTo>
                  <a:pt x="0" y="3952683"/>
                </a:lnTo>
                <a:lnTo>
                  <a:pt x="0" y="0"/>
                </a:lnTo>
                <a:close/>
              </a:path>
            </a:pathLst>
          </a:custGeom>
          <a:blipFill>
            <a:blip r:embed="rId4"/>
            <a:stretch>
              <a:fillRect l="0" t="0" r="0" b="0"/>
            </a:stretch>
          </a:blipFill>
          <a:ln w="9525" cap="sq">
            <a:solidFill>
              <a:srgbClr val="6B4931"/>
            </a:solidFill>
            <a:prstDash val="solid"/>
            <a:miter/>
          </a:ln>
        </p:spPr>
      </p:sp>
      <p:sp>
        <p:nvSpPr>
          <p:cNvPr name="TextBox 5" id="5"/>
          <p:cNvSpPr txBox="true"/>
          <p:nvPr/>
        </p:nvSpPr>
        <p:spPr>
          <a:xfrm rot="0">
            <a:off x="544700" y="734928"/>
            <a:ext cx="17198600" cy="819976"/>
          </a:xfrm>
          <a:prstGeom prst="rect">
            <a:avLst/>
          </a:prstGeom>
        </p:spPr>
        <p:txBody>
          <a:bodyPr anchor="t" rtlCol="false" tIns="0" lIns="0" bIns="0" rIns="0">
            <a:spAutoFit/>
          </a:bodyPr>
          <a:lstStyle/>
          <a:p>
            <a:pPr>
              <a:lnSpc>
                <a:spcPts val="6779"/>
              </a:lnSpc>
            </a:pPr>
            <a:r>
              <a:rPr lang="en-US" sz="4842">
                <a:solidFill>
                  <a:srgbClr val="000000"/>
                </a:solidFill>
                <a:latin typeface="Comic Sans Bold"/>
              </a:rPr>
              <a:t>5. What is the most commonly booked room type?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8DAC0"/>
        </a:solidFill>
      </p:bgPr>
    </p:bg>
    <p:spTree>
      <p:nvGrpSpPr>
        <p:cNvPr id="1" name=""/>
        <p:cNvGrpSpPr/>
        <p:nvPr/>
      </p:nvGrpSpPr>
      <p:grpSpPr>
        <a:xfrm>
          <a:off x="0" y="0"/>
          <a:ext cx="0" cy="0"/>
          <a:chOff x="0" y="0"/>
          <a:chExt cx="0" cy="0"/>
        </a:xfrm>
      </p:grpSpPr>
      <p:sp>
        <p:nvSpPr>
          <p:cNvPr name="Freeform 2" id="2"/>
          <p:cNvSpPr/>
          <p:nvPr/>
        </p:nvSpPr>
        <p:spPr>
          <a:xfrm flipH="false" flipV="false" rot="0">
            <a:off x="9594721" y="0"/>
            <a:ext cx="14931505" cy="10681804"/>
          </a:xfrm>
          <a:custGeom>
            <a:avLst/>
            <a:gdLst/>
            <a:ahLst/>
            <a:cxnLst/>
            <a:rect r="r" b="b" t="t" l="l"/>
            <a:pathLst>
              <a:path h="10681804" w="14931505">
                <a:moveTo>
                  <a:pt x="0" y="0"/>
                </a:moveTo>
                <a:lnTo>
                  <a:pt x="14931505" y="0"/>
                </a:lnTo>
                <a:lnTo>
                  <a:pt x="14931505" y="10681804"/>
                </a:lnTo>
                <a:lnTo>
                  <a:pt x="0" y="10681804"/>
                </a:lnTo>
                <a:lnTo>
                  <a:pt x="0" y="0"/>
                </a:lnTo>
                <a:close/>
              </a:path>
            </a:pathLst>
          </a:custGeom>
          <a:blipFill>
            <a:blip r:embed="rId2">
              <a:alphaModFix amt="24000"/>
            </a:blip>
            <a:stretch>
              <a:fillRect l="-7375" t="0" r="0" b="0"/>
            </a:stretch>
          </a:blipFill>
        </p:spPr>
      </p:sp>
      <p:sp>
        <p:nvSpPr>
          <p:cNvPr name="Freeform 3" id="3"/>
          <p:cNvSpPr/>
          <p:nvPr/>
        </p:nvSpPr>
        <p:spPr>
          <a:xfrm flipH="false" flipV="false" rot="0">
            <a:off x="544700" y="3018777"/>
            <a:ext cx="11291902" cy="2322125"/>
          </a:xfrm>
          <a:custGeom>
            <a:avLst/>
            <a:gdLst/>
            <a:ahLst/>
            <a:cxnLst/>
            <a:rect r="r" b="b" t="t" l="l"/>
            <a:pathLst>
              <a:path h="2322125" w="11291902">
                <a:moveTo>
                  <a:pt x="0" y="0"/>
                </a:moveTo>
                <a:lnTo>
                  <a:pt x="11291902" y="0"/>
                </a:lnTo>
                <a:lnTo>
                  <a:pt x="11291902" y="2322125"/>
                </a:lnTo>
                <a:lnTo>
                  <a:pt x="0" y="2322125"/>
                </a:lnTo>
                <a:lnTo>
                  <a:pt x="0" y="0"/>
                </a:lnTo>
                <a:close/>
              </a:path>
            </a:pathLst>
          </a:custGeom>
          <a:blipFill>
            <a:blip r:embed="rId3"/>
            <a:stretch>
              <a:fillRect l="0" t="0" r="0" b="0"/>
            </a:stretch>
          </a:blipFill>
          <a:ln w="9525" cap="sq">
            <a:solidFill>
              <a:srgbClr val="6B4931"/>
            </a:solidFill>
            <a:prstDash val="solid"/>
            <a:miter/>
          </a:ln>
        </p:spPr>
      </p:sp>
      <p:sp>
        <p:nvSpPr>
          <p:cNvPr name="Freeform 4" id="4"/>
          <p:cNvSpPr/>
          <p:nvPr/>
        </p:nvSpPr>
        <p:spPr>
          <a:xfrm flipH="false" flipV="false" rot="0">
            <a:off x="544700" y="6007652"/>
            <a:ext cx="9103292" cy="2915898"/>
          </a:xfrm>
          <a:custGeom>
            <a:avLst/>
            <a:gdLst/>
            <a:ahLst/>
            <a:cxnLst/>
            <a:rect r="r" b="b" t="t" l="l"/>
            <a:pathLst>
              <a:path h="2915898" w="9103292">
                <a:moveTo>
                  <a:pt x="0" y="0"/>
                </a:moveTo>
                <a:lnTo>
                  <a:pt x="9103292" y="0"/>
                </a:lnTo>
                <a:lnTo>
                  <a:pt x="9103292" y="2915898"/>
                </a:lnTo>
                <a:lnTo>
                  <a:pt x="0" y="2915898"/>
                </a:lnTo>
                <a:lnTo>
                  <a:pt x="0" y="0"/>
                </a:lnTo>
                <a:close/>
              </a:path>
            </a:pathLst>
          </a:custGeom>
          <a:blipFill>
            <a:blip r:embed="rId4"/>
            <a:stretch>
              <a:fillRect l="0" t="0" r="0" b="0"/>
            </a:stretch>
          </a:blipFill>
          <a:ln w="9525" cap="sq">
            <a:solidFill>
              <a:srgbClr val="6B4931"/>
            </a:solidFill>
            <a:prstDash val="solid"/>
            <a:miter/>
          </a:ln>
        </p:spPr>
      </p:sp>
      <p:sp>
        <p:nvSpPr>
          <p:cNvPr name="TextBox 5" id="5"/>
          <p:cNvSpPr txBox="true"/>
          <p:nvPr/>
        </p:nvSpPr>
        <p:spPr>
          <a:xfrm rot="0">
            <a:off x="544700" y="952500"/>
            <a:ext cx="17198600" cy="1402270"/>
          </a:xfrm>
          <a:prstGeom prst="rect">
            <a:avLst/>
          </a:prstGeom>
        </p:spPr>
        <p:txBody>
          <a:bodyPr anchor="t" rtlCol="false" tIns="0" lIns="0" bIns="0" rIns="0">
            <a:spAutoFit/>
          </a:bodyPr>
          <a:lstStyle/>
          <a:p>
            <a:pPr>
              <a:lnSpc>
                <a:spcPts val="5659"/>
              </a:lnSpc>
            </a:pPr>
            <a:r>
              <a:rPr lang="en-US" sz="4042">
                <a:solidFill>
                  <a:srgbClr val="000000"/>
                </a:solidFill>
                <a:latin typeface="Comic Sans Bold"/>
              </a:rPr>
              <a:t>6. How many reservations fall on a weekend (no_of_weekend_nights &gt; 0)?</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DAF_WDcHynY</dc:identifier>
  <dcterms:modified xsi:type="dcterms:W3CDTF">2011-08-01T06:04:30Z</dcterms:modified>
  <cp:revision>1</cp:revision>
  <dc:title>Hotel Reservation Analysis</dc:title>
</cp:coreProperties>
</file>

<file path=docProps/thumbnail.jpeg>
</file>